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288" r:id="rId3"/>
    <p:sldId id="280" r:id="rId4"/>
    <p:sldId id="257" r:id="rId5"/>
    <p:sldId id="258" r:id="rId6"/>
    <p:sldId id="259" r:id="rId7"/>
    <p:sldId id="271" r:id="rId8"/>
    <p:sldId id="279" r:id="rId9"/>
    <p:sldId id="260" r:id="rId10"/>
    <p:sldId id="266" r:id="rId11"/>
    <p:sldId id="273" r:id="rId12"/>
    <p:sldId id="261" r:id="rId13"/>
    <p:sldId id="272" r:id="rId14"/>
    <p:sldId id="296" r:id="rId15"/>
    <p:sldId id="262" r:id="rId16"/>
    <p:sldId id="267" r:id="rId17"/>
    <p:sldId id="263" r:id="rId18"/>
    <p:sldId id="281" r:id="rId19"/>
    <p:sldId id="290" r:id="rId20"/>
    <p:sldId id="264" r:id="rId21"/>
    <p:sldId id="268" r:id="rId22"/>
    <p:sldId id="297" r:id="rId23"/>
    <p:sldId id="298" r:id="rId24"/>
    <p:sldId id="269" r:id="rId25"/>
    <p:sldId id="265" r:id="rId26"/>
    <p:sldId id="270" r:id="rId27"/>
    <p:sldId id="294" r:id="rId28"/>
    <p:sldId id="291" r:id="rId29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56" autoAdjust="0"/>
    <p:restoredTop sz="94660"/>
  </p:normalViewPr>
  <p:slideViewPr>
    <p:cSldViewPr snapToGrid="0">
      <p:cViewPr varScale="1">
        <p:scale>
          <a:sx n="98" d="100"/>
          <a:sy n="98" d="100"/>
        </p:scale>
        <p:origin x="90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B373FE2-B333-4F9B-983E-D334FEB75C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86B4AC7-E9E6-487D-8EE5-DB72190412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6F9DD39-2304-477D-906F-032A274BB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A29DC-75AE-49C9-B963-8A84EBAAEB2D}" type="datetimeFigureOut">
              <a:rPr lang="hr-HR" smtClean="0"/>
              <a:t>7.6.2021.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09E231D-31E5-4740-B09E-47B2490C0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8F8AC57-189C-46F1-AB73-ACC91AE33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BF2F-20E6-4A37-B654-CDDFCB784FF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95625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EB1547B-9CC3-43D4-9106-532A632E1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7D764DA0-CC69-4F24-80A7-EF6F58128C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DFF378F-60BC-4C47-A481-ED8723EDD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A29DC-75AE-49C9-B963-8A84EBAAEB2D}" type="datetimeFigureOut">
              <a:rPr lang="hr-HR" smtClean="0"/>
              <a:t>7.6.2021.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FDB5642-DE23-45AF-9E29-19F00CEAD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C588777-7CC4-46F4-9033-0BA9C455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BF2F-20E6-4A37-B654-CDDFCB784FF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16578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6D41DD66-9E0F-4333-AD2A-42B318B382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2B8DA814-FB8C-4636-B59E-00ABB7B097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58E0396-6C90-483A-B27F-933046CB8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A29DC-75AE-49C9-B963-8A84EBAAEB2D}" type="datetimeFigureOut">
              <a:rPr lang="hr-HR" smtClean="0"/>
              <a:t>7.6.2021.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0BC2213-12AA-49D5-B772-AA0C0DB3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3602815-DCAA-4880-9876-291DFDA58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BF2F-20E6-4A37-B654-CDDFCB784FF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07742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F38AE13-3E08-4EA0-A998-BEC927E7B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C810FC3-6C93-4FCC-8065-3298FF1EA9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C97CE15-43B9-491D-AEAA-4CB5CFAD9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A29DC-75AE-49C9-B963-8A84EBAAEB2D}" type="datetimeFigureOut">
              <a:rPr lang="hr-HR" smtClean="0"/>
              <a:t>7.6.2021.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36097D3-722B-4C3D-A510-A276ECE92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0A4003C-1FB3-440F-AD01-067DFFADF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BF2F-20E6-4A37-B654-CDDFCB784FF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19625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D026CC6-BFCD-4A99-B66C-710D8358D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782619AF-5D9D-447C-AFB6-C12A74F37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61F8B54-AF34-404A-AB95-52AEF44D4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A29DC-75AE-49C9-B963-8A84EBAAEB2D}" type="datetimeFigureOut">
              <a:rPr lang="hr-HR" smtClean="0"/>
              <a:t>7.6.2021.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7224AC7-4D67-4E0B-B348-4BE15E9AF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1F05FF1-6E69-46D4-AE2A-0DB639BD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BF2F-20E6-4A37-B654-CDDFCB784FF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22825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537942F-0EC2-423F-9697-0A075ED39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E371B65-3897-4C32-B1CB-5E399F5F20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AC0036B3-1E09-4D02-88AA-B4B6EE513F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275F781E-A5CA-4B81-AFE7-2B13FD495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A29DC-75AE-49C9-B963-8A84EBAAEB2D}" type="datetimeFigureOut">
              <a:rPr lang="hr-HR" smtClean="0"/>
              <a:t>7.6.2021.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BCA22393-56D3-45B6-B38D-0CBC30197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292D1CC5-C301-42B4-BCC8-8C62036B8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BF2F-20E6-4A37-B654-CDDFCB784FF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4041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2DBCD4C-4CB6-4D55-9BE4-91742AFA2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8AE0F6C4-E3CF-43EF-AFA8-287F9FA8C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56CFA60F-AEAC-46EF-ACE2-1C1E85547F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A213D6B5-D76D-4C9F-940B-E0E623F1EC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E93CD5DE-0905-47AA-A831-0DE1318D8C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069942A3-AF53-4CCD-B2DB-92E4A7C04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A29DC-75AE-49C9-B963-8A84EBAAEB2D}" type="datetimeFigureOut">
              <a:rPr lang="hr-HR" smtClean="0"/>
              <a:t>7.6.2021.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17FD05B1-8743-49C3-80F3-7BA79C11E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4811DD74-9F01-46E7-9B89-D2C3D1FFB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BF2F-20E6-4A37-B654-CDDFCB784FF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56852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ACF5595-1402-42CA-A125-81831F66C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EB27D891-6235-4EDF-8078-E5FF17F67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A29DC-75AE-49C9-B963-8A84EBAAEB2D}" type="datetimeFigureOut">
              <a:rPr lang="hr-HR" smtClean="0"/>
              <a:t>7.6.2021.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F647CBD1-0EA2-4761-B4E0-37591A558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CE6E67FD-5383-47B1-9B42-1B2175B4B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BF2F-20E6-4A37-B654-CDDFCB784FF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6890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3A644E5C-C400-404E-AA63-9730433F5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A29DC-75AE-49C9-B963-8A84EBAAEB2D}" type="datetimeFigureOut">
              <a:rPr lang="hr-HR" smtClean="0"/>
              <a:t>7.6.2021.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718A3729-189D-4CA1-81C1-9B40D6058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12D50C82-1ECA-4BAF-A58A-6A86ACF22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BF2F-20E6-4A37-B654-CDDFCB784FF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08703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68D5461-FB62-47B8-8AD8-6E0E4232C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39A4596-A467-424C-B222-1E50400AE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FAC5ECAD-08AE-4330-8412-2506C309A6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04F17FB8-F0D6-44A6-8BFB-CAD1067F3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A29DC-75AE-49C9-B963-8A84EBAAEB2D}" type="datetimeFigureOut">
              <a:rPr lang="hr-HR" smtClean="0"/>
              <a:t>7.6.2021.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3DA94F71-D91F-4779-9EE6-38B60CFC4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50AF8639-B2AC-4FB8-B8D2-B04AF8D49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BF2F-20E6-4A37-B654-CDDFCB784FF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56302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29C482C-019B-48E6-A7E7-76E6B78C0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8F39D49E-3AAE-4E7B-B802-B34D944AA1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24EF620-5631-4AE0-AE00-32C167CA36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84198F76-22EB-45B9-8A3F-5A27C276B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A29DC-75AE-49C9-B963-8A84EBAAEB2D}" type="datetimeFigureOut">
              <a:rPr lang="hr-HR" smtClean="0"/>
              <a:t>7.6.2021.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C9C1A8EE-5981-43F8-9E48-4FF7E8DA4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0558BD17-AD92-4A4C-A26E-552E4604D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BF2F-20E6-4A37-B654-CDDFCB784FF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36299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6B2189AF-C1E1-413A-A5B8-819CBD1F6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CCFA757-B481-4A22-BF29-176DCD014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17B85DE-7A5E-47F2-A11D-D1F105C222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A29DC-75AE-49C9-B963-8A84EBAAEB2D}" type="datetimeFigureOut">
              <a:rPr lang="hr-HR" smtClean="0"/>
              <a:t>7.6.2021.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93247E2-9ADD-4B2E-B57E-1DEC54D779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A3CEBE5-7D08-4891-BD5B-63B182E21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0BF2F-20E6-4A37-B654-CDDFCB784FF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85879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>
            <a:extLst>
              <a:ext uri="{FF2B5EF4-FFF2-40B4-BE49-F238E27FC236}">
                <a16:creationId xmlns:a16="http://schemas.microsoft.com/office/drawing/2014/main" id="{45DC7463-AAD9-4DD3-8718-94CC63D5F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145" y="871556"/>
            <a:ext cx="4231531" cy="3971211"/>
          </a:xfrm>
          <a:prstGeom prst="rect">
            <a:avLst/>
          </a:prstGeom>
        </p:spPr>
      </p:pic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22F0B9B-95F4-41E2-B98E-2A22BCD0E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12460" y="47644"/>
            <a:ext cx="6663446" cy="934850"/>
          </a:xfrm>
        </p:spPr>
        <p:txBody>
          <a:bodyPr>
            <a:normAutofit fontScale="92500"/>
          </a:bodyPr>
          <a:lstStyle/>
          <a:p>
            <a:pPr algn="ctr"/>
            <a:r>
              <a:rPr lang="hr-HR" dirty="0">
                <a:solidFill>
                  <a:schemeClr val="accent2">
                    <a:lumMod val="75000"/>
                  </a:schemeClr>
                </a:solidFill>
                <a:latin typeface="Garamond" panose="02020404030301010803" pitchFamily="18" charset="0"/>
              </a:rPr>
              <a:t>Nadbiskupijski stručni skup za vjeroučitelje u školi</a:t>
            </a:r>
          </a:p>
          <a:p>
            <a:pPr algn="ctr"/>
            <a:r>
              <a:rPr lang="hr-HR" dirty="0">
                <a:solidFill>
                  <a:schemeClr val="accent2">
                    <a:lumMod val="75000"/>
                  </a:schemeClr>
                </a:solidFill>
                <a:latin typeface="Garamond" panose="02020404030301010803" pitchFamily="18" charset="0"/>
              </a:rPr>
              <a:t>Split, 5. lipnja 2021. godine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002BA642-4F37-4787-ADDF-1905C4AF5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390" y="1861248"/>
            <a:ext cx="2214907" cy="156775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kstniOkvir 12">
            <a:extLst>
              <a:ext uri="{FF2B5EF4-FFF2-40B4-BE49-F238E27FC236}">
                <a16:creationId xmlns:a16="http://schemas.microsoft.com/office/drawing/2014/main" id="{73045425-E9AA-4217-8FE7-6540BCB66183}"/>
              </a:ext>
            </a:extLst>
          </p:cNvPr>
          <p:cNvSpPr txBox="1"/>
          <p:nvPr/>
        </p:nvSpPr>
        <p:spPr>
          <a:xfrm rot="10800000" flipV="1">
            <a:off x="0" y="3937231"/>
            <a:ext cx="12120664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 sz="2600" b="1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sz="1000" b="1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hr-HR" sz="36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Izbor općeljudskih i socijalnih vrednota te njihova primjena </a:t>
            </a:r>
          </a:p>
          <a:p>
            <a:pPr algn="ctr"/>
            <a:r>
              <a:rPr lang="hr-HR" sz="36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 </a:t>
            </a:r>
            <a:r>
              <a:rPr lang="hr-HR" sz="3600" b="1" dirty="0" err="1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razredn</a:t>
            </a:r>
            <a:r>
              <a:rPr lang="en-US" sz="3600" b="1" dirty="0" err="1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oj</a:t>
            </a:r>
            <a:r>
              <a:rPr lang="hr-HR" sz="36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nastav</a:t>
            </a:r>
            <a:r>
              <a:rPr lang="en-US" sz="36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br>
              <a:rPr lang="en-US" sz="36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600" b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r-HR" sz="2000" b="1" dirty="0">
                <a:latin typeface="Garamond" panose="02020404030301010803" pitchFamily="18" charset="0"/>
              </a:rPr>
              <a:t>Renata Ruić</a:t>
            </a:r>
            <a:br>
              <a:rPr lang="hr-HR" sz="2000" dirty="0">
                <a:latin typeface="Garamond" panose="02020404030301010803" pitchFamily="18" charset="0"/>
              </a:rPr>
            </a:br>
            <a:r>
              <a:rPr lang="hr-HR" sz="2000" dirty="0">
                <a:latin typeface="Garamond" panose="02020404030301010803" pitchFamily="18" charset="0"/>
              </a:rPr>
              <a:t>vjeroučiteljica u OŠ „</a:t>
            </a:r>
            <a:r>
              <a:rPr lang="hr-HR" sz="2000" dirty="0" err="1">
                <a:latin typeface="Garamond" panose="02020404030301010803" pitchFamily="18" charset="0"/>
              </a:rPr>
              <a:t>Kman-Kocunar</a:t>
            </a:r>
            <a:r>
              <a:rPr lang="hr-HR" sz="2000" dirty="0">
                <a:latin typeface="Garamond" panose="02020404030301010803" pitchFamily="18" charset="0"/>
              </a:rPr>
              <a:t>”</a:t>
            </a:r>
            <a:r>
              <a:rPr lang="en-US" sz="2000" dirty="0">
                <a:latin typeface="Garamond" panose="02020404030301010803" pitchFamily="18" charset="0"/>
              </a:rPr>
              <a:t>, Split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76136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7D20213-BE04-4618-97CF-2F53DD556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517" y="343297"/>
            <a:ext cx="2934810" cy="84337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br>
              <a:rPr lang="hr-HR" sz="36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36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2. razred</a:t>
            </a:r>
            <a:br>
              <a:rPr lang="hr-HR" sz="36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r-HR" sz="3600" b="1" dirty="0">
              <a:latin typeface="Garamond" panose="02020404030301010803" pitchFamily="18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6812237-BBB3-4596-B0FE-8DA7C7333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626" y="1541204"/>
            <a:ext cx="4728099" cy="5156663"/>
          </a:xfrm>
        </p:spPr>
        <p:txBody>
          <a:bodyPr>
            <a:normAutofit fontScale="92500" lnSpcReduction="10000"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22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Podtema</a:t>
            </a:r>
            <a:r>
              <a:rPr lang="hr-HR" sz="22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: Isus</a:t>
            </a:r>
            <a:r>
              <a:rPr lang="en-US" sz="22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2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– mudar i dobar učitelj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22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OŠ KV A.2.2. </a:t>
            </a:r>
            <a:endParaRPr lang="en-US" sz="22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22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Učenik objašnjava da je Biblija sveta knjiga koja govori o Bogu i o ljudima, uočava da je osobito važna poruka Isusa Krista te razumije jednostavnije biblijske pripovijesti.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22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Ishodi aktivnosti:</a:t>
            </a:r>
          </a:p>
          <a:p>
            <a:pPr lvl="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hr-HR" sz="22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prepoznati i opisati Isusov poziv na   praštanje i pomirenje</a:t>
            </a:r>
          </a:p>
          <a:p>
            <a:pPr lvl="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hr-HR" sz="22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2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prepoznati važnost poštovanja među učenicima.</a:t>
            </a:r>
          </a:p>
          <a:p>
            <a:pPr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2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hr-HR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6D53109D-8480-4212-842B-5B8494178ABA}"/>
              </a:ext>
            </a:extLst>
          </p:cNvPr>
          <p:cNvSpPr txBox="1"/>
          <p:nvPr/>
        </p:nvSpPr>
        <p:spPr>
          <a:xfrm>
            <a:off x="6465860" y="446024"/>
            <a:ext cx="4353017" cy="740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hr-HR" sz="2000" b="1" dirty="0">
                <a:solidFill>
                  <a:schemeClr val="accent1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Aktivnosti:</a:t>
            </a:r>
            <a:r>
              <a:rPr lang="hr-HR" sz="2000" b="1" dirty="0">
                <a:solidFill>
                  <a:schemeClr val="accent1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dirty="0"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„semafor” </a:t>
            </a:r>
            <a:endParaRPr lang="hr-HR" sz="20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000" b="1" dirty="0" err="1">
                <a:solidFill>
                  <a:schemeClr val="accent1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Digitalni</a:t>
            </a:r>
            <a:r>
              <a:rPr lang="en-US" sz="2000" b="1" dirty="0">
                <a:solidFill>
                  <a:schemeClr val="accent1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alat</a:t>
            </a:r>
            <a:r>
              <a:rPr lang="en-US" sz="2000" b="1" dirty="0">
                <a:solidFill>
                  <a:schemeClr val="accent1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hr-HR" sz="2000" dirty="0" err="1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Mentimeter</a:t>
            </a:r>
            <a:endParaRPr lang="hr-HR" sz="20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7DE716B8-F5BF-44B9-98C8-A7757655F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119535"/>
            <a:ext cx="5092738" cy="2179190"/>
          </a:xfrm>
          <a:prstGeom prst="rect">
            <a:avLst/>
          </a:prstGeom>
        </p:spPr>
      </p:pic>
      <p:sp>
        <p:nvSpPr>
          <p:cNvPr id="9" name="Pravokutnik: zaobljeni kutovi 8">
            <a:extLst>
              <a:ext uri="{FF2B5EF4-FFF2-40B4-BE49-F238E27FC236}">
                <a16:creationId xmlns:a16="http://schemas.microsoft.com/office/drawing/2014/main" id="{6831FE12-5AA4-43AE-9176-084E09CD14C2}"/>
              </a:ext>
            </a:extLst>
          </p:cNvPr>
          <p:cNvSpPr/>
          <p:nvPr/>
        </p:nvSpPr>
        <p:spPr>
          <a:xfrm>
            <a:off x="6406719" y="1520893"/>
            <a:ext cx="4432916" cy="60941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dirty="0"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Imaš li u svom okruženju nekoga s kim se ne želi</a:t>
            </a:r>
            <a:r>
              <a:rPr lang="en-US" sz="2000" dirty="0"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š</a:t>
            </a:r>
            <a:r>
              <a:rPr lang="hr-HR" sz="2000" dirty="0"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družiti?</a:t>
            </a:r>
            <a:endParaRPr lang="hr-HR" sz="2000" dirty="0">
              <a:latin typeface="Garamond" panose="02020404030301010803" pitchFamily="18" charset="0"/>
            </a:endParaRPr>
          </a:p>
        </p:txBody>
      </p:sp>
      <p:sp>
        <p:nvSpPr>
          <p:cNvPr id="11" name="Pravokutnik: zaobljeni kutovi 10">
            <a:extLst>
              <a:ext uri="{FF2B5EF4-FFF2-40B4-BE49-F238E27FC236}">
                <a16:creationId xmlns:a16="http://schemas.microsoft.com/office/drawing/2014/main" id="{495A5ABB-87D4-41E5-8EDA-8D617F3C97F4}"/>
              </a:ext>
            </a:extLst>
          </p:cNvPr>
          <p:cNvSpPr/>
          <p:nvPr/>
        </p:nvSpPr>
        <p:spPr>
          <a:xfrm>
            <a:off x="6425911" y="3124295"/>
            <a:ext cx="4432916" cy="60941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dirty="0"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Osjećaš li se ponekad isključen ili odbačen u igri?</a:t>
            </a:r>
            <a:endParaRPr lang="hr-HR" sz="2000" dirty="0">
              <a:latin typeface="Garamond" panose="02020404030301010803" pitchFamily="18" charset="0"/>
            </a:endParaRPr>
          </a:p>
        </p:txBody>
      </p:sp>
      <p:sp>
        <p:nvSpPr>
          <p:cNvPr id="12" name="Pravokutnik: zaobljeni kutovi 11">
            <a:extLst>
              <a:ext uri="{FF2B5EF4-FFF2-40B4-BE49-F238E27FC236}">
                <a16:creationId xmlns:a16="http://schemas.microsoft.com/office/drawing/2014/main" id="{B8A02D21-168A-45FD-8E7F-EB0A18677B4A}"/>
              </a:ext>
            </a:extLst>
          </p:cNvPr>
          <p:cNvSpPr/>
          <p:nvPr/>
        </p:nvSpPr>
        <p:spPr>
          <a:xfrm>
            <a:off x="6406719" y="2294207"/>
            <a:ext cx="4432916" cy="60941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dirty="0"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Jesi li možda nekada bio u prilici pomoći nekome</a:t>
            </a:r>
            <a:r>
              <a:rPr lang="en-US" sz="2000" dirty="0"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hr-HR" sz="2000" dirty="0"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a to nisi učinio?</a:t>
            </a:r>
            <a:endParaRPr lang="hr-HR" sz="2000" dirty="0">
              <a:latin typeface="Garamond" panose="02020404030301010803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356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459"/>
    </mc:Choice>
    <mc:Fallback xmlns="">
      <p:transition spd="slow" advTm="100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9673F9AF-3B28-4A03-B5F9-ACAE9DF63C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18" t="11940" r="35007" b="13370"/>
          <a:stretch/>
        </p:blipFill>
        <p:spPr>
          <a:xfrm>
            <a:off x="2034236" y="1847187"/>
            <a:ext cx="1884556" cy="5010813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A2F57798-BCCA-4432-A33D-22A925975673}"/>
              </a:ext>
            </a:extLst>
          </p:cNvPr>
          <p:cNvSpPr/>
          <p:nvPr/>
        </p:nvSpPr>
        <p:spPr>
          <a:xfrm>
            <a:off x="4764465" y="1847187"/>
            <a:ext cx="5984067" cy="3456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b="1" dirty="0">
                <a:solidFill>
                  <a:srgbClr val="FF0000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Crveno –</a:t>
            </a:r>
            <a:r>
              <a:rPr lang="hr-HR" sz="2000" b="1" dirty="0"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hr-HR" sz="2000" dirty="0"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ta</a:t>
            </a:r>
            <a:r>
              <a:rPr lang="en-US" sz="2000" dirty="0"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hr-HR" sz="2000" dirty="0"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i, razmisli prije nego što nešto učiniš. Napiši 	što u opisanoj situaciji nije dobro?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sz="20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b="1" dirty="0">
                <a:solidFill>
                  <a:srgbClr val="FFC000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Žuto – </a:t>
            </a:r>
            <a:r>
              <a:rPr lang="hr-HR" sz="2000" dirty="0"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razmišljaj o rezultatu, rješenjima: „Što bi mogao 	učiniti?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sz="20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b="1" dirty="0">
                <a:solidFill>
                  <a:srgbClr val="70AD47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Zeleno</a:t>
            </a:r>
            <a:r>
              <a:rPr lang="en-US" sz="2000" b="1" dirty="0">
                <a:solidFill>
                  <a:srgbClr val="70AD47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>
                <a:solidFill>
                  <a:srgbClr val="00B050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hr-HR" sz="2000" dirty="0"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reagiraj i pokušaj primijeniti najbolje rješenje.  	Zapitaj se i napiši: „Kako bi Isus postupio na 	m</a:t>
            </a:r>
            <a:r>
              <a:rPr lang="en-US" sz="2000" dirty="0"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om</a:t>
            </a:r>
            <a:r>
              <a:rPr lang="hr-HR" sz="2000" dirty="0"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mjestu”?</a:t>
            </a:r>
            <a:endParaRPr lang="hr-HR" sz="20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id="{386BEC12-3130-46CE-AE2E-9AB26D5E42E6}"/>
              </a:ext>
            </a:extLst>
          </p:cNvPr>
          <p:cNvSpPr/>
          <p:nvPr/>
        </p:nvSpPr>
        <p:spPr>
          <a:xfrm>
            <a:off x="1048500" y="723563"/>
            <a:ext cx="5602778" cy="78123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sz="2000" dirty="0">
                <a:latin typeface="Garamond" panose="02020404030301010803" pitchFamily="18" charset="0"/>
              </a:rPr>
              <a:t>Problemska situacija: U razredu se dogodilo vršnjačko </a:t>
            </a:r>
            <a:r>
              <a:rPr lang="hr-HR" sz="2000" dirty="0" err="1">
                <a:latin typeface="Garamond" panose="02020404030301010803" pitchFamily="18" charset="0"/>
              </a:rPr>
              <a:t>nasilj</a:t>
            </a:r>
            <a:r>
              <a:rPr lang="en-US" sz="2000" dirty="0">
                <a:latin typeface="Garamond" panose="02020404030301010803" pitchFamily="18" charset="0"/>
              </a:rPr>
              <a:t>e… </a:t>
            </a:r>
            <a:r>
              <a:rPr lang="hr-HR" sz="2000" dirty="0">
                <a:latin typeface="Garamond" panose="02020404030301010803" pitchFamily="18" charset="0"/>
              </a:rPr>
              <a:t>Što napraviti?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27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455"/>
    </mc:Choice>
    <mc:Fallback xmlns="">
      <p:transition spd="slow" advTm="83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DBD6753-F697-4540-BFD6-29B8B5BDA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404" y="867893"/>
            <a:ext cx="3931210" cy="1310041"/>
          </a:xfrm>
        </p:spPr>
        <p:txBody>
          <a:bodyPr>
            <a:normAutofit/>
          </a:bodyPr>
          <a:lstStyle/>
          <a:p>
            <a:r>
              <a:rPr lang="hr-HR" sz="40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LJUBAZNOST</a:t>
            </a:r>
            <a:endParaRPr lang="hr-HR" sz="4000" dirty="0">
              <a:latin typeface="Garamond" panose="02020404030301010803" pitchFamily="18" charset="0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7A70ED0-E8E5-4023-B9A5-771DB5EC1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1027579"/>
            <a:ext cx="6224335" cy="4956048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hr-HR" sz="3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„… ali s vremena na vrijeme pojavi se čudo ljubazne osobe koja svoje strahove i sve što je tjera na žurbu ostavlja po strani kako bi drugome posvetila pažnju, nasmiješila se, rekla riječ ohrabrenja</a:t>
            </a:r>
            <a:r>
              <a:rPr lang="en-US" sz="3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lang="hr-HR" sz="3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(FT 224)</a:t>
            </a:r>
            <a:r>
              <a:rPr lang="en-US" sz="3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hr-HR" sz="30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sz="220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91CFDCA2-079B-4EFF-9DC1-2500EA9E2A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46" y="2400955"/>
            <a:ext cx="3592527" cy="31071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895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92"/>
    </mc:Choice>
    <mc:Fallback xmlns="">
      <p:transition spd="slow" advTm="24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FD0553A-4236-4F12-84B1-F4A936ACD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955" y="1178230"/>
            <a:ext cx="4607510" cy="5227052"/>
          </a:xfrm>
        </p:spPr>
        <p:txBody>
          <a:bodyPr>
            <a:norm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2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Podtema:</a:t>
            </a:r>
            <a:r>
              <a:rPr lang="hr-HR" sz="20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Radosna se vijest širi i dalje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2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OŠ KV D.2.1. </a:t>
            </a:r>
            <a:endParaRPr lang="en-US" sz="20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2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Učenik opisuje život Isusovih učenika nekad i danas i uočava kako se u Crkvi očituje ljubav prema Bogu i čovjeku.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2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Ishodi aktivnosti:</a:t>
            </a:r>
          </a:p>
          <a:p>
            <a:pPr lvl="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hr-HR" sz="2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prepoznati načine na koje su kršćani međusobno povezani u današnjem vremenu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hr-HR" sz="2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riječima i gestama pokazati poštovanje prema bližnjima</a:t>
            </a:r>
          </a:p>
          <a:p>
            <a:endParaRPr lang="hr-HR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5FB1149E-3589-4F15-B262-9888D47D9472}"/>
              </a:ext>
            </a:extLst>
          </p:cNvPr>
          <p:cNvSpPr txBox="1"/>
          <p:nvPr/>
        </p:nvSpPr>
        <p:spPr>
          <a:xfrm>
            <a:off x="7062724" y="1089403"/>
            <a:ext cx="4600032" cy="128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b="1" dirty="0">
                <a:solidFill>
                  <a:srgbClr val="00B0F0"/>
                </a:solidFill>
                <a:latin typeface="Garamond" panose="02020404030301010803" pitchFamily="18" charset="0"/>
              </a:rPr>
              <a:t>Aktivnost:</a:t>
            </a:r>
            <a:r>
              <a:rPr lang="en-US" sz="2000" b="1" dirty="0">
                <a:solidFill>
                  <a:srgbClr val="00B0F0"/>
                </a:solidFill>
                <a:latin typeface="Garamond" panose="02020404030301010803" pitchFamily="18" charset="0"/>
              </a:rPr>
              <a:t> </a:t>
            </a:r>
            <a:r>
              <a:rPr lang="hr-HR" sz="2000" dirty="0">
                <a:latin typeface="Garamond" panose="02020404030301010803" pitchFamily="18" charset="0"/>
              </a:rPr>
              <a:t>„</a:t>
            </a:r>
            <a:r>
              <a:rPr lang="en-US" sz="2000" dirty="0">
                <a:latin typeface="Garamond" panose="02020404030301010803" pitchFamily="18" charset="0"/>
              </a:rPr>
              <a:t>t</a:t>
            </a:r>
            <a:r>
              <a:rPr lang="hr-HR" sz="2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jedan ljubaznosti”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b="1" dirty="0">
                <a:solidFill>
                  <a:srgbClr val="00B0F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Digitalni alat</a:t>
            </a:r>
            <a:r>
              <a:rPr lang="en-US" sz="2000" b="1" dirty="0">
                <a:solidFill>
                  <a:srgbClr val="00B0F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hr-HR" sz="2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dirty="0" err="1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Wordwall</a:t>
            </a:r>
            <a:r>
              <a:rPr lang="hr-HR" sz="2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hr-HR" sz="2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čudnovati kotač</a:t>
            </a:r>
            <a:r>
              <a:rPr lang="en-US" sz="2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hr-HR" sz="20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CF6F5BA-01C7-4ADF-892E-9C1E9FE983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23841" y="-1173933"/>
            <a:ext cx="381033" cy="4145639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3D745181-4F74-4343-A770-4201FA702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6483" y="2374883"/>
            <a:ext cx="2570068" cy="3479411"/>
          </a:xfrm>
          <a:prstGeom prst="rect">
            <a:avLst/>
          </a:prstGeom>
        </p:spPr>
      </p:pic>
      <p:sp>
        <p:nvSpPr>
          <p:cNvPr id="7" name="Elipsa 6">
            <a:extLst>
              <a:ext uri="{FF2B5EF4-FFF2-40B4-BE49-F238E27FC236}">
                <a16:creationId xmlns:a16="http://schemas.microsoft.com/office/drawing/2014/main" id="{5A22EC87-A107-4E20-9604-28C735611748}"/>
              </a:ext>
            </a:extLst>
          </p:cNvPr>
          <p:cNvSpPr/>
          <p:nvPr/>
        </p:nvSpPr>
        <p:spPr>
          <a:xfrm>
            <a:off x="8279797" y="3075546"/>
            <a:ext cx="1643440" cy="116963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>
                <a:latin typeface="Garamond" panose="02020404030301010803" pitchFamily="18" charset="0"/>
              </a:rPr>
              <a:t>MOJA ODLUKA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101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03"/>
    </mc:Choice>
    <mc:Fallback xmlns="">
      <p:transition spd="slow" advTm="70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3EB0252B-F30D-491B-B7E5-E532FC0E51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650747"/>
            <a:ext cx="5770661" cy="5480807"/>
          </a:xfrm>
          <a:prstGeom prst="rect">
            <a:avLst/>
          </a:prstGeom>
        </p:spPr>
      </p:pic>
      <p:grpSp>
        <p:nvGrpSpPr>
          <p:cNvPr id="12" name="Grupa 11">
            <a:extLst>
              <a:ext uri="{FF2B5EF4-FFF2-40B4-BE49-F238E27FC236}">
                <a16:creationId xmlns:a16="http://schemas.microsoft.com/office/drawing/2014/main" id="{3749A8A5-814F-4A06-90CE-1154786CDB68}"/>
              </a:ext>
            </a:extLst>
          </p:cNvPr>
          <p:cNvGrpSpPr/>
          <p:nvPr/>
        </p:nvGrpSpPr>
        <p:grpSpPr>
          <a:xfrm>
            <a:off x="5666511" y="1962037"/>
            <a:ext cx="2670313" cy="3821837"/>
            <a:chOff x="4655127" y="2638299"/>
            <a:chExt cx="2670313" cy="3821837"/>
          </a:xfrm>
        </p:grpSpPr>
        <p:pic>
          <p:nvPicPr>
            <p:cNvPr id="11" name="Slika 10" descr="Slika na kojoj se prikazuje svjetiljka&#10;&#10;Opis je automatski generiran">
              <a:extLst>
                <a:ext uri="{FF2B5EF4-FFF2-40B4-BE49-F238E27FC236}">
                  <a16:creationId xmlns:a16="http://schemas.microsoft.com/office/drawing/2014/main" id="{54A781AC-36F3-4FE7-BEBE-AFAE6B7B3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5127" y="2638299"/>
              <a:ext cx="2670313" cy="3821837"/>
            </a:xfrm>
            <a:prstGeom prst="rect">
              <a:avLst/>
            </a:prstGeom>
          </p:spPr>
        </p:pic>
        <p:sp>
          <p:nvSpPr>
            <p:cNvPr id="5" name="TekstniOkvir 4">
              <a:extLst>
                <a:ext uri="{FF2B5EF4-FFF2-40B4-BE49-F238E27FC236}">
                  <a16:creationId xmlns:a16="http://schemas.microsoft.com/office/drawing/2014/main" id="{B1263C78-C7C5-4D22-B0CC-1861E1B97A39}"/>
                </a:ext>
              </a:extLst>
            </p:cNvPr>
            <p:cNvSpPr txBox="1"/>
            <p:nvPr/>
          </p:nvSpPr>
          <p:spPr>
            <a:xfrm>
              <a:off x="5520607" y="2686827"/>
              <a:ext cx="93935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1600" b="1" dirty="0">
                  <a:latin typeface="Garamond" panose="02020404030301010803" pitchFamily="18" charset="0"/>
                </a:rPr>
                <a:t>Provedi vrijeme s bakom ili djedom!</a:t>
              </a:r>
            </a:p>
          </p:txBody>
        </p:sp>
      </p:grpSp>
      <p:grpSp>
        <p:nvGrpSpPr>
          <p:cNvPr id="14" name="Grupa 13">
            <a:extLst>
              <a:ext uri="{FF2B5EF4-FFF2-40B4-BE49-F238E27FC236}">
                <a16:creationId xmlns:a16="http://schemas.microsoft.com/office/drawing/2014/main" id="{BF2111BE-C051-4486-A18E-3AF63CBDD6F4}"/>
              </a:ext>
            </a:extLst>
          </p:cNvPr>
          <p:cNvGrpSpPr/>
          <p:nvPr/>
        </p:nvGrpSpPr>
        <p:grpSpPr>
          <a:xfrm>
            <a:off x="9263340" y="1739050"/>
            <a:ext cx="2769336" cy="4267813"/>
            <a:chOff x="9112961" y="2307387"/>
            <a:chExt cx="2769336" cy="4267813"/>
          </a:xfrm>
        </p:grpSpPr>
        <p:pic>
          <p:nvPicPr>
            <p:cNvPr id="7" name="Slika 6">
              <a:extLst>
                <a:ext uri="{FF2B5EF4-FFF2-40B4-BE49-F238E27FC236}">
                  <a16:creationId xmlns:a16="http://schemas.microsoft.com/office/drawing/2014/main" id="{0058D345-F85A-42C2-9117-9100F198D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12961" y="2307387"/>
              <a:ext cx="2769336" cy="4267813"/>
            </a:xfrm>
            <a:prstGeom prst="rect">
              <a:avLst/>
            </a:prstGeom>
          </p:spPr>
        </p:pic>
        <p:sp>
          <p:nvSpPr>
            <p:cNvPr id="3" name="TekstniOkvir 2">
              <a:extLst>
                <a:ext uri="{FF2B5EF4-FFF2-40B4-BE49-F238E27FC236}">
                  <a16:creationId xmlns:a16="http://schemas.microsoft.com/office/drawing/2014/main" id="{26B86677-4EF5-4DB6-AA52-CCEAB11BA1B9}"/>
                </a:ext>
              </a:extLst>
            </p:cNvPr>
            <p:cNvSpPr txBox="1"/>
            <p:nvPr/>
          </p:nvSpPr>
          <p:spPr>
            <a:xfrm>
              <a:off x="9998355" y="2960496"/>
              <a:ext cx="10825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b="1" dirty="0">
                  <a:latin typeface="Garamond" panose="02020404030301010803" pitchFamily="18" charset="0"/>
                </a:rPr>
                <a:t>Uljudno pozdravi!</a:t>
              </a:r>
            </a:p>
          </p:txBody>
        </p:sp>
      </p:grpSp>
      <p:grpSp>
        <p:nvGrpSpPr>
          <p:cNvPr id="13" name="Grupa 12">
            <a:extLst>
              <a:ext uri="{FF2B5EF4-FFF2-40B4-BE49-F238E27FC236}">
                <a16:creationId xmlns:a16="http://schemas.microsoft.com/office/drawing/2014/main" id="{1376E7BE-0964-4F3E-92B0-408BAD1734A2}"/>
              </a:ext>
            </a:extLst>
          </p:cNvPr>
          <p:cNvGrpSpPr/>
          <p:nvPr/>
        </p:nvGrpSpPr>
        <p:grpSpPr>
          <a:xfrm>
            <a:off x="7710986" y="537752"/>
            <a:ext cx="2277215" cy="3227139"/>
            <a:chOff x="6835746" y="2238169"/>
            <a:chExt cx="2277215" cy="3227139"/>
          </a:xfrm>
        </p:grpSpPr>
        <p:pic>
          <p:nvPicPr>
            <p:cNvPr id="9" name="Slika 8">
              <a:extLst>
                <a:ext uri="{FF2B5EF4-FFF2-40B4-BE49-F238E27FC236}">
                  <a16:creationId xmlns:a16="http://schemas.microsoft.com/office/drawing/2014/main" id="{3E00A017-A26E-4DDF-8354-0BCDE965A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746" y="2238169"/>
              <a:ext cx="2277215" cy="3227139"/>
            </a:xfrm>
            <a:prstGeom prst="rect">
              <a:avLst/>
            </a:prstGeom>
          </p:spPr>
        </p:pic>
        <p:sp>
          <p:nvSpPr>
            <p:cNvPr id="2" name="TekstniOkvir 1">
              <a:extLst>
                <a:ext uri="{FF2B5EF4-FFF2-40B4-BE49-F238E27FC236}">
                  <a16:creationId xmlns:a16="http://schemas.microsoft.com/office/drawing/2014/main" id="{CA5B92AE-8FA1-49D3-AA9D-A844544D8FE5}"/>
                </a:ext>
              </a:extLst>
            </p:cNvPr>
            <p:cNvSpPr txBox="1"/>
            <p:nvPr/>
          </p:nvSpPr>
          <p:spPr>
            <a:xfrm>
              <a:off x="7347835" y="2504300"/>
              <a:ext cx="131341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b="1" dirty="0">
                  <a:latin typeface="Garamond" panose="02020404030301010803" pitchFamily="18" charset="0"/>
                </a:rPr>
                <a:t>Govori samo lijepe riječi!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7023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55"/>
    </mc:Choice>
    <mc:Fallback xmlns="">
      <p:transition spd="slow" advTm="26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B8F7618-7112-4DC7-8126-646EB080B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01" y="779459"/>
            <a:ext cx="4260217" cy="1772548"/>
          </a:xfrm>
        </p:spPr>
        <p:txBody>
          <a:bodyPr>
            <a:normAutofit/>
          </a:bodyPr>
          <a:lstStyle/>
          <a:p>
            <a:pPr algn="ctr"/>
            <a:r>
              <a:rPr lang="hr-HR" sz="40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BRATSKA BESPLATNOST</a:t>
            </a:r>
            <a:endParaRPr lang="hr-HR" sz="4600" dirty="0">
              <a:latin typeface="Garamond" panose="02020404030301010803" pitchFamily="18" charset="0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229460A-1145-431A-8524-CDA749A8C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651753"/>
            <a:ext cx="6224335" cy="5331874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hr-HR" sz="2200" b="1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hr-HR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en-US" sz="3000" dirty="0"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hr-HR" sz="3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Postoji i besplatnost. To je sposobnost činiti neke stvari jednostavno zato što su same po sebi dobre, ne očekujući da će se time polučiti neki rezultat, ne očekujući da ću odmah nešto dobiti zauzvrat“</a:t>
            </a:r>
            <a:r>
              <a:rPr lang="en-US" sz="3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3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(FT 139)</a:t>
            </a:r>
            <a:r>
              <a:rPr lang="en-US" sz="3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hr-HR" sz="30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sz="220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4A7FDFA9-8CA6-48F4-A2D7-FA5AD7266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05" y="2773818"/>
            <a:ext cx="3645762" cy="27343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484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46"/>
    </mc:Choice>
    <mc:Fallback xmlns="">
      <p:transition spd="slow" advTm="23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>
            <a:extLst>
              <a:ext uri="{FF2B5EF4-FFF2-40B4-BE49-F238E27FC236}">
                <a16:creationId xmlns:a16="http://schemas.microsoft.com/office/drawing/2014/main" id="{CDF04046-B854-4D5A-8494-6EA2CC08E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7733" y="2235685"/>
            <a:ext cx="3214892" cy="4352921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FD0C9334-DC7B-4C02-81F2-83CED0357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870" y="457856"/>
            <a:ext cx="3130118" cy="81560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br>
              <a:rPr lang="hr-HR" sz="32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40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3. razred</a:t>
            </a:r>
            <a:br>
              <a:rPr lang="hr-HR" sz="40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r-HR" sz="4000" b="1" dirty="0">
              <a:latin typeface="Garamond" panose="02020404030301010803" pitchFamily="18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7662689-E497-4FAC-9515-09821C26D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6029"/>
            <a:ext cx="5441274" cy="4835926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2600" dirty="0"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Podtema:</a:t>
            </a:r>
            <a:r>
              <a:rPr lang="hr-HR" sz="2600" b="1" dirty="0"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6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Isus je punina Božje ljubavi i dobrote</a:t>
            </a:r>
            <a:endParaRPr lang="hr-HR" sz="26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26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OŠ KV C.3.2. </a:t>
            </a:r>
            <a:endParaRPr lang="en-US" sz="26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26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Učenik navodi primjere međusobnoga pomaganja, povjerenja, osjetljivosti i otvorenosti za ljude u zajednici.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26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Ishodi aktivnosti:</a:t>
            </a:r>
            <a:endParaRPr lang="hr-HR" sz="26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hr-HR" sz="26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objasniti dobro djelo kao znak Božje dobrote </a:t>
            </a:r>
          </a:p>
          <a:p>
            <a:pPr lvl="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hr-HR" sz="26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navesti primjere kako možemo jedni drugima pružati pomoć i ljubav </a:t>
            </a:r>
          </a:p>
          <a:p>
            <a:pPr lvl="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hr-HR" sz="26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otkriti i objasniti da se čovjeka ne daruje samo materijalnim darom, nego i riječju, lijepim ponašanjem 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hr-HR" sz="26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6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predložiti i navesti dobra djela koja može činiti.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6419ADE2-F116-4239-BC2D-F8D403F60D2A}"/>
              </a:ext>
            </a:extLst>
          </p:cNvPr>
          <p:cNvSpPr txBox="1"/>
          <p:nvPr/>
        </p:nvSpPr>
        <p:spPr>
          <a:xfrm>
            <a:off x="6279474" y="1506029"/>
            <a:ext cx="5466410" cy="42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b="1" dirty="0">
                <a:solidFill>
                  <a:schemeClr val="accent1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Aktivnost:</a:t>
            </a:r>
            <a:r>
              <a:rPr lang="hr-HR" sz="2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hr-HR" sz="2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ini projekt </a:t>
            </a:r>
            <a:r>
              <a:rPr lang="en-US" sz="2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hr-HR" sz="2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Kasica moje besplatnosti</a:t>
            </a:r>
            <a:r>
              <a:rPr lang="en-US" sz="2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hr-HR" sz="2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hr-HR" sz="20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Pravokutnik: zaobljeni kutovi 9">
            <a:extLst>
              <a:ext uri="{FF2B5EF4-FFF2-40B4-BE49-F238E27FC236}">
                <a16:creationId xmlns:a16="http://schemas.microsoft.com/office/drawing/2014/main" id="{38F7A5CD-E1A5-45BD-B8D3-51C264685960}"/>
              </a:ext>
            </a:extLst>
          </p:cNvPr>
          <p:cNvSpPr/>
          <p:nvPr/>
        </p:nvSpPr>
        <p:spPr>
          <a:xfrm rot="3141557">
            <a:off x="9089754" y="4629380"/>
            <a:ext cx="1711598" cy="72176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>
                <a:latin typeface="Garamond" panose="02020404030301010803" pitchFamily="18" charset="0"/>
              </a:rPr>
              <a:t>Pomogao bratu napisati domaći rad</a:t>
            </a:r>
          </a:p>
        </p:txBody>
      </p:sp>
      <p:sp>
        <p:nvSpPr>
          <p:cNvPr id="8" name="Pravokutnik: zaobljeni kutovi 7">
            <a:extLst>
              <a:ext uri="{FF2B5EF4-FFF2-40B4-BE49-F238E27FC236}">
                <a16:creationId xmlns:a16="http://schemas.microsoft.com/office/drawing/2014/main" id="{02E3D0F8-DB06-42C5-B026-092B38858847}"/>
              </a:ext>
            </a:extLst>
          </p:cNvPr>
          <p:cNvSpPr/>
          <p:nvPr/>
        </p:nvSpPr>
        <p:spPr>
          <a:xfrm>
            <a:off x="8307509" y="3508628"/>
            <a:ext cx="1520926" cy="63641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>
                <a:latin typeface="Garamond" panose="02020404030301010803" pitchFamily="18" charset="0"/>
              </a:rPr>
              <a:t> Susjedu kupio kruh</a:t>
            </a:r>
          </a:p>
        </p:txBody>
      </p:sp>
      <p:sp>
        <p:nvSpPr>
          <p:cNvPr id="9" name="Pravokutnik: zaobljeni kutovi 8">
            <a:extLst>
              <a:ext uri="{FF2B5EF4-FFF2-40B4-BE49-F238E27FC236}">
                <a16:creationId xmlns:a16="http://schemas.microsoft.com/office/drawing/2014/main" id="{576480C5-BA65-44CC-B054-9E2BC754235A}"/>
              </a:ext>
            </a:extLst>
          </p:cNvPr>
          <p:cNvSpPr/>
          <p:nvPr/>
        </p:nvSpPr>
        <p:spPr>
          <a:xfrm rot="17463859">
            <a:off x="7989713" y="4793391"/>
            <a:ext cx="1701574" cy="70488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>
                <a:latin typeface="Garamond" panose="02020404030301010803" pitchFamily="18" charset="0"/>
              </a:rPr>
              <a:t>Sredio svoju sobu</a:t>
            </a:r>
          </a:p>
        </p:txBody>
      </p:sp>
      <p:sp>
        <p:nvSpPr>
          <p:cNvPr id="5" name="Pravokutnik: zaobljeni kutovi 4">
            <a:extLst>
              <a:ext uri="{FF2B5EF4-FFF2-40B4-BE49-F238E27FC236}">
                <a16:creationId xmlns:a16="http://schemas.microsoft.com/office/drawing/2014/main" id="{EAF74AE4-2B75-4A28-B65F-1F848C13E19B}"/>
              </a:ext>
            </a:extLst>
          </p:cNvPr>
          <p:cNvSpPr/>
          <p:nvPr/>
        </p:nvSpPr>
        <p:spPr>
          <a:xfrm>
            <a:off x="8778240" y="5590074"/>
            <a:ext cx="1637686" cy="63641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>
                <a:latin typeface="Garamond" panose="02020404030301010803" pitchFamily="18" charset="0"/>
              </a:rPr>
              <a:t>Utješila prijateljicu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D598EAD8-F20B-4362-A276-CCD6A1D3487D}"/>
              </a:ext>
            </a:extLst>
          </p:cNvPr>
          <p:cNvSpPr txBox="1"/>
          <p:nvPr/>
        </p:nvSpPr>
        <p:spPr>
          <a:xfrm>
            <a:off x="8385716" y="2520175"/>
            <a:ext cx="203021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Moje besplatnosti</a:t>
            </a:r>
          </a:p>
        </p:txBody>
      </p:sp>
    </p:spTree>
    <p:extLst>
      <p:ext uri="{BB962C8B-B14F-4D97-AF65-F5344CB8AC3E}">
        <p14:creationId xmlns:p14="http://schemas.microsoft.com/office/powerpoint/2010/main" val="169874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425"/>
    </mc:Choice>
    <mc:Fallback xmlns="">
      <p:transition spd="slow" advTm="88425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C2C9A8-04FF-462A-AA47-7EB830FF6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884" y="941477"/>
            <a:ext cx="4243526" cy="1568967"/>
          </a:xfrm>
        </p:spPr>
        <p:txBody>
          <a:bodyPr>
            <a:normAutofit/>
          </a:bodyPr>
          <a:lstStyle/>
          <a:p>
            <a:r>
              <a:rPr lang="hr-HR" sz="40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SOLIDARNOST</a:t>
            </a:r>
            <a:br>
              <a:rPr lang="hr-HR" sz="4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r-HR" sz="4000" dirty="0">
              <a:latin typeface="Garamond" panose="02020404030301010803" pitchFamily="18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A386649-64AA-4699-B1DB-0E2CB9609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4660" y="1125359"/>
            <a:ext cx="6246094" cy="4858267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hr-HR" sz="3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„Solidarnost se konkretno izražava u služenju koje može imati različite oblike preuzimanja odgovornosti za druge…</a:t>
            </a:r>
            <a:br>
              <a:rPr lang="hr-HR" sz="3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3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U obavljanju te zadaće svaki pojedinac je sposoban ostaviti po strani svoje zahtjeve i težnje, očekivanja i svoje želje…“ (FT 115)</a:t>
            </a:r>
            <a:r>
              <a:rPr lang="en-US" sz="3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hr-HR" sz="30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sz="22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EE5341C-2318-4745-B55E-C009B4D08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410" y="1125360"/>
            <a:ext cx="381033" cy="4145639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124DF2EC-FB98-45DE-A8EB-2D27396D4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24" y="2278454"/>
            <a:ext cx="3956647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6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89"/>
    </mc:Choice>
    <mc:Fallback xmlns="">
      <p:transition spd="slow" advTm="17889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5CBB311-FA39-4D66-89D8-46B658230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140" y="1070689"/>
            <a:ext cx="4705637" cy="4624881"/>
          </a:xfrm>
        </p:spPr>
        <p:txBody>
          <a:bodyPr>
            <a:norm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2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Podtema:</a:t>
            </a:r>
            <a:r>
              <a:rPr lang="hr-HR" sz="20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Podijeli svoj kruh s gladnima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2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OŠ KV C.3.2. </a:t>
            </a:r>
            <a:endParaRPr lang="en-US" sz="20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2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Učenik navodi primjere međusobnoga pomaganja, povjerenja, osjetljivosti i otvorenosti za ljude u zajednici.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2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Ishodi aktivnosti:</a:t>
            </a:r>
            <a:endParaRPr lang="hr-HR" sz="20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hr-HR" sz="2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navesti primjere dobrih dijela koje može činiti</a:t>
            </a:r>
            <a:endParaRPr lang="hr-HR" sz="20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hr-HR" sz="2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predložiti načine i aktivnosti pomoći bližnjemu u potrebi</a:t>
            </a:r>
            <a:endParaRPr lang="hr-HR" sz="20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F047594F-8F77-4476-A921-D6A36AB4FA64}"/>
              </a:ext>
            </a:extLst>
          </p:cNvPr>
          <p:cNvSpPr txBox="1"/>
          <p:nvPr/>
        </p:nvSpPr>
        <p:spPr>
          <a:xfrm>
            <a:off x="6096000" y="1648000"/>
            <a:ext cx="5766262" cy="42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b="1" dirty="0">
                <a:solidFill>
                  <a:srgbClr val="00B0F0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Aktivnost:</a:t>
            </a:r>
            <a:r>
              <a:rPr lang="hr-HR" sz="2000" dirty="0">
                <a:solidFill>
                  <a:srgbClr val="00B0F0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akcija solidarnosti</a:t>
            </a:r>
            <a:r>
              <a:rPr lang="en-US" sz="2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hr-HR" sz="2000" dirty="0" err="1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met</a:t>
            </a:r>
            <a:r>
              <a:rPr lang="en-US" sz="2000" dirty="0" err="1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oda</a:t>
            </a:r>
            <a:r>
              <a:rPr lang="en-US" sz="2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„šest šešira”</a:t>
            </a:r>
            <a:endParaRPr lang="hr-HR" sz="20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D2868415-D1D2-4604-A4D6-481D89944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82828" y="-1272327"/>
            <a:ext cx="381033" cy="4145639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FAFB6C67-C43A-4A71-8C97-8A89C35983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853" y="2388652"/>
            <a:ext cx="6149873" cy="2263336"/>
          </a:xfrm>
          <a:prstGeom prst="rect">
            <a:avLst/>
          </a:prstGeom>
        </p:spPr>
      </p:pic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id="{42B42F83-DFB4-48F1-8480-9314A33DCFC3}"/>
              </a:ext>
            </a:extLst>
          </p:cNvPr>
          <p:cNvSpPr/>
          <p:nvPr/>
        </p:nvSpPr>
        <p:spPr>
          <a:xfrm>
            <a:off x="6134793" y="4651988"/>
            <a:ext cx="5727469" cy="10435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p</a:t>
            </a:r>
            <a:r>
              <a:rPr lang="hr-HR" dirty="0" err="1">
                <a:latin typeface="Garamond" panose="02020404030301010803" pitchFamily="18" charset="0"/>
              </a:rPr>
              <a:t>omoć</a:t>
            </a:r>
            <a:r>
              <a:rPr lang="hr-HR" dirty="0">
                <a:latin typeface="Garamond" panose="02020404030301010803" pitchFamily="18" charset="0"/>
              </a:rPr>
              <a:t> vršnjacima, prvopričesnicima, učenicima škole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hr-HR" dirty="0">
                <a:latin typeface="Garamond" panose="02020404030301010803" pitchFamily="18" charset="0"/>
              </a:rPr>
              <a:t>u Petrinji razrušen</a:t>
            </a:r>
            <a:r>
              <a:rPr lang="en-US" dirty="0">
                <a:latin typeface="Garamond" panose="02020404030301010803" pitchFamily="18" charset="0"/>
              </a:rPr>
              <a:t>e </a:t>
            </a:r>
            <a:r>
              <a:rPr lang="hr-HR" dirty="0">
                <a:latin typeface="Garamond" panose="02020404030301010803" pitchFamily="18" charset="0"/>
              </a:rPr>
              <a:t>potres</a:t>
            </a:r>
            <a:r>
              <a:rPr lang="en-US" dirty="0">
                <a:latin typeface="Garamond" panose="02020404030301010803" pitchFamily="18" charset="0"/>
              </a:rPr>
              <a:t>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latin typeface="Garamond" panose="02020404030301010803" pitchFamily="18" charset="0"/>
              </a:rPr>
              <a:t>pomoć misionarima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i</a:t>
            </a:r>
            <a:r>
              <a:rPr lang="en-US" dirty="0">
                <a:latin typeface="Garamond" panose="02020404030301010803" pitchFamily="18" charset="0"/>
              </a:rPr>
              <a:t> sl.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65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22"/>
    </mc:Choice>
    <mc:Fallback xmlns="">
      <p:transition spd="slow" advTm="49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B38F296B-BD94-43AA-886D-83CD216F4D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5" t="10646" r="12746" b="10819"/>
          <a:stretch/>
        </p:blipFill>
        <p:spPr>
          <a:xfrm>
            <a:off x="664819" y="4628390"/>
            <a:ext cx="1745881" cy="1797498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F150479B-0D29-43AD-9842-32EED12657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2" t="17869" r="16538" b="6245"/>
          <a:stretch/>
        </p:blipFill>
        <p:spPr>
          <a:xfrm>
            <a:off x="603682" y="2407016"/>
            <a:ext cx="1847936" cy="1644611"/>
          </a:xfrm>
          <a:prstGeom prst="rect">
            <a:avLst/>
          </a:prstGeom>
        </p:spPr>
      </p:pic>
      <p:pic>
        <p:nvPicPr>
          <p:cNvPr id="3074" name="Picture 2" descr="Do produktivnijih sastanaka uz &quot;Šest mentalnih šešira&quot; - PODUZETNIK">
            <a:extLst>
              <a:ext uri="{FF2B5EF4-FFF2-40B4-BE49-F238E27FC236}">
                <a16:creationId xmlns:a16="http://schemas.microsoft.com/office/drawing/2014/main" id="{1AF21A7B-0D4A-49C7-A19F-528145D0B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355" y="349135"/>
            <a:ext cx="1918222" cy="161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rijatelj sretan zrakoplov plavi šešir - livelovegetoutside.com">
            <a:extLst>
              <a:ext uri="{FF2B5EF4-FFF2-40B4-BE49-F238E27FC236}">
                <a16:creationId xmlns:a16="http://schemas.microsoft.com/office/drawing/2014/main" id="{ACAB58E2-B9D4-48B7-AEE0-FBFCEAE82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14" y="349135"/>
            <a:ext cx="1732379" cy="148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5E2F74E2-12C9-4255-8A79-D4EF76CC88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6491" y="2324833"/>
            <a:ext cx="1831949" cy="1568088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CADF8FED-412A-4F99-84C8-3638DE69210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" r="8271" b="22430"/>
          <a:stretch/>
        </p:blipFill>
        <p:spPr>
          <a:xfrm>
            <a:off x="6056306" y="4388344"/>
            <a:ext cx="1973596" cy="1729823"/>
          </a:xfrm>
          <a:prstGeom prst="rect">
            <a:avLst/>
          </a:prstGeom>
        </p:spPr>
      </p:pic>
      <p:sp>
        <p:nvSpPr>
          <p:cNvPr id="13" name="Pravokutnik: zaobljeni kutovi 12">
            <a:extLst>
              <a:ext uri="{FF2B5EF4-FFF2-40B4-BE49-F238E27FC236}">
                <a16:creationId xmlns:a16="http://schemas.microsoft.com/office/drawing/2014/main" id="{6E815FF5-1E86-4D7D-B884-74B78432D22A}"/>
              </a:ext>
            </a:extLst>
          </p:cNvPr>
          <p:cNvSpPr/>
          <p:nvPr/>
        </p:nvSpPr>
        <p:spPr>
          <a:xfrm>
            <a:off x="2743200" y="418773"/>
            <a:ext cx="3098203" cy="131712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dirty="0"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Voditelj grupe.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dirty="0"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Može biti i vjeroučitelj za sve grupe.</a:t>
            </a:r>
          </a:p>
        </p:txBody>
      </p:sp>
      <p:sp>
        <p:nvSpPr>
          <p:cNvPr id="14" name="Pravokutnik: zaobljeni kutovi 13">
            <a:extLst>
              <a:ext uri="{FF2B5EF4-FFF2-40B4-BE49-F238E27FC236}">
                <a16:creationId xmlns:a16="http://schemas.microsoft.com/office/drawing/2014/main" id="{A6813209-78D6-42F0-BD09-2999D4BDEB5C}"/>
              </a:ext>
            </a:extLst>
          </p:cNvPr>
          <p:cNvSpPr/>
          <p:nvPr/>
        </p:nvSpPr>
        <p:spPr>
          <a:xfrm>
            <a:off x="2743201" y="2407016"/>
            <a:ext cx="3098202" cy="153729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sz="2000" dirty="0">
                <a:solidFill>
                  <a:schemeClr val="tx1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Prikuplja informacije, činjenice, podatke.</a:t>
            </a:r>
          </a:p>
          <a:p>
            <a:r>
              <a:rPr lang="hr-HR" sz="2000" dirty="0">
                <a:solidFill>
                  <a:schemeClr val="tx1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„Promotrimo činjenice! Što znamo? Koje informacije su nam potrebne?...“</a:t>
            </a:r>
            <a:endParaRPr lang="hr-HR" sz="20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15" name="Pravokutnik: zaobljeni kutovi 14">
            <a:extLst>
              <a:ext uri="{FF2B5EF4-FFF2-40B4-BE49-F238E27FC236}">
                <a16:creationId xmlns:a16="http://schemas.microsoft.com/office/drawing/2014/main" id="{3EFA8169-13B7-4C00-9F5F-37B3DA81C9F3}"/>
              </a:ext>
            </a:extLst>
          </p:cNvPr>
          <p:cNvSpPr/>
          <p:nvPr/>
        </p:nvSpPr>
        <p:spPr>
          <a:xfrm>
            <a:off x="6438335" y="2350725"/>
            <a:ext cx="3420731" cy="12876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dirty="0"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Upozorava na rizik, nedostatke i  nepromišljene odluke u vezi prijedloga.</a:t>
            </a:r>
            <a:br>
              <a:rPr lang="hr-HR" sz="2000" dirty="0"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2000" dirty="0"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„Ne jer”…</a:t>
            </a:r>
          </a:p>
        </p:txBody>
      </p:sp>
      <p:sp>
        <p:nvSpPr>
          <p:cNvPr id="16" name="Pravokutnik: zaobljeni kutovi 15">
            <a:extLst>
              <a:ext uri="{FF2B5EF4-FFF2-40B4-BE49-F238E27FC236}">
                <a16:creationId xmlns:a16="http://schemas.microsoft.com/office/drawing/2014/main" id="{772346A2-D828-4A34-A15F-BC284F21C21A}"/>
              </a:ext>
            </a:extLst>
          </p:cNvPr>
          <p:cNvSpPr/>
          <p:nvPr/>
        </p:nvSpPr>
        <p:spPr>
          <a:xfrm>
            <a:off x="6438336" y="547301"/>
            <a:ext cx="3420731" cy="128295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Traži  pozitivne strane i iznosi ih. „Koje su prednosti i dobre strane prijedloga? </a:t>
            </a:r>
            <a:endParaRPr lang="hr-HR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Pravokutnik: zaobljeni kutovi 16">
            <a:extLst>
              <a:ext uri="{FF2B5EF4-FFF2-40B4-BE49-F238E27FC236}">
                <a16:creationId xmlns:a16="http://schemas.microsoft.com/office/drawing/2014/main" id="{AFEF12A9-C2A9-42DA-93D3-0F552F1106A4}"/>
              </a:ext>
            </a:extLst>
          </p:cNvPr>
          <p:cNvSpPr/>
          <p:nvPr/>
        </p:nvSpPr>
        <p:spPr>
          <a:xfrm>
            <a:off x="2743200" y="4580877"/>
            <a:ext cx="2980606" cy="153729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2000" dirty="0">
                <a:solidFill>
                  <a:schemeClr val="tx1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Izražava svoje osjećaje, emocije koje se javljaju u vezi prijedloga.</a:t>
            </a:r>
          </a:p>
          <a:p>
            <a:r>
              <a:rPr lang="hr-HR" sz="2000" dirty="0">
                <a:solidFill>
                  <a:schemeClr val="tx1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„Osjećam da…”</a:t>
            </a:r>
          </a:p>
        </p:txBody>
      </p:sp>
      <p:sp>
        <p:nvSpPr>
          <p:cNvPr id="18" name="Pravokutnik: zaobljeni kutovi 17">
            <a:extLst>
              <a:ext uri="{FF2B5EF4-FFF2-40B4-BE49-F238E27FC236}">
                <a16:creationId xmlns:a16="http://schemas.microsoft.com/office/drawing/2014/main" id="{CAA8A605-8B49-4D25-BFA7-86351A5E45ED}"/>
              </a:ext>
            </a:extLst>
          </p:cNvPr>
          <p:cNvSpPr/>
          <p:nvPr/>
        </p:nvSpPr>
        <p:spPr>
          <a:xfrm>
            <a:off x="8062549" y="4387501"/>
            <a:ext cx="3609833" cy="18286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sz="2000" dirty="0"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Potiče na istraživanje novih ideja, zamisli, na kreativnost…</a:t>
            </a:r>
          </a:p>
          <a:p>
            <a:r>
              <a:rPr lang="hr-HR" sz="2000" dirty="0"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„A ha! Postoji i drugi način na koji možemo ovo napraviti …ovako….“</a:t>
            </a:r>
            <a:endParaRPr lang="hr-HR" sz="2000" dirty="0">
              <a:latin typeface="Garamond" panose="02020404030301010803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440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860"/>
    </mc:Choice>
    <mc:Fallback xmlns="">
      <p:transition spd="slow" advTm="126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19AE98B8-B73A-4724-B639-017087F92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D33A00E1-8620-4950-884F-BDB7A896DA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0" r="7257"/>
          <a:stretch/>
        </p:blipFill>
        <p:spPr>
          <a:xfrm>
            <a:off x="3657564" y="815015"/>
            <a:ext cx="4181270" cy="4533900"/>
          </a:xfrm>
          <a:prstGeom prst="rect">
            <a:avLst/>
          </a:prstGeom>
        </p:spPr>
      </p:pic>
      <p:sp>
        <p:nvSpPr>
          <p:cNvPr id="6" name="Pravokutnik: zaobljeni kutovi 5">
            <a:extLst>
              <a:ext uri="{FF2B5EF4-FFF2-40B4-BE49-F238E27FC236}">
                <a16:creationId xmlns:a16="http://schemas.microsoft.com/office/drawing/2014/main" id="{7656C330-6BD3-4F83-85D6-F6AF0C66C42E}"/>
              </a:ext>
            </a:extLst>
          </p:cNvPr>
          <p:cNvSpPr/>
          <p:nvPr/>
        </p:nvSpPr>
        <p:spPr>
          <a:xfrm>
            <a:off x="3776089" y="605260"/>
            <a:ext cx="4145872" cy="68358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3000" dirty="0">
                <a:latin typeface="Garamond" panose="02020404030301010803" pitchFamily="18" charset="0"/>
              </a:rPr>
              <a:t>O čemu</a:t>
            </a:r>
            <a:r>
              <a:rPr lang="en-US" sz="3000" dirty="0">
                <a:latin typeface="Garamond" panose="02020404030301010803" pitchFamily="18" charset="0"/>
              </a:rPr>
              <a:t> </a:t>
            </a:r>
            <a:r>
              <a:rPr lang="hr-HR" sz="3000" dirty="0">
                <a:latin typeface="Garamond" panose="02020404030301010803" pitchFamily="18" charset="0"/>
              </a:rPr>
              <a:t>piše papa</a:t>
            </a:r>
            <a:r>
              <a:rPr lang="en-US" sz="3000" dirty="0">
                <a:latin typeface="Garamond" panose="02020404030301010803" pitchFamily="18" charset="0"/>
              </a:rPr>
              <a:t> Franjo</a:t>
            </a:r>
            <a:r>
              <a:rPr lang="hr-HR" sz="3000" dirty="0">
                <a:latin typeface="Garamond" panose="02020404030301010803" pitchFamily="18" charset="0"/>
              </a:rPr>
              <a:t>?</a:t>
            </a:r>
          </a:p>
        </p:txBody>
      </p:sp>
      <p:sp>
        <p:nvSpPr>
          <p:cNvPr id="7" name="Pravokutnik: zaobljeni kutovi 6">
            <a:extLst>
              <a:ext uri="{FF2B5EF4-FFF2-40B4-BE49-F238E27FC236}">
                <a16:creationId xmlns:a16="http://schemas.microsoft.com/office/drawing/2014/main" id="{CA166873-61F8-448B-A8C0-F563468B6FED}"/>
              </a:ext>
            </a:extLst>
          </p:cNvPr>
          <p:cNvSpPr/>
          <p:nvPr/>
        </p:nvSpPr>
        <p:spPr>
          <a:xfrm>
            <a:off x="939982" y="5262664"/>
            <a:ext cx="10742937" cy="990076"/>
          </a:xfrm>
          <a:prstGeom prst="roundRect">
            <a:avLst>
              <a:gd name="adj" fmla="val 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3000" dirty="0">
                <a:latin typeface="Garamond" panose="02020404030301010803" pitchFamily="18" charset="0"/>
              </a:rPr>
              <a:t>Je li moguće sadržaj enciklike iskoristiti u kurikulumu </a:t>
            </a:r>
            <a:r>
              <a:rPr lang="en-US" sz="3000" dirty="0">
                <a:latin typeface="Garamond" panose="02020404030301010803" pitchFamily="18" charset="0"/>
              </a:rPr>
              <a:t>V</a:t>
            </a:r>
            <a:r>
              <a:rPr lang="hr-HR" sz="3000" dirty="0" err="1">
                <a:latin typeface="Garamond" panose="02020404030301010803" pitchFamily="18" charset="0"/>
              </a:rPr>
              <a:t>jeronauka</a:t>
            </a:r>
            <a:r>
              <a:rPr lang="hr-HR" sz="3000" dirty="0">
                <a:latin typeface="Garamond" panose="02020404030301010803" pitchFamily="18" charset="0"/>
              </a:rPr>
              <a:t> </a:t>
            </a:r>
          </a:p>
          <a:p>
            <a:pPr algn="ctr"/>
            <a:r>
              <a:rPr lang="hr-HR" sz="3000" dirty="0">
                <a:latin typeface="Garamond" panose="02020404030301010803" pitchFamily="18" charset="0"/>
              </a:rPr>
              <a:t>nižih razreda?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416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77"/>
    </mc:Choice>
    <mc:Fallback xmlns="">
      <p:transition spd="slow" advTm="27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1FBCF5F-94F3-491F-897A-CB8F8A92B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125" y="1117861"/>
            <a:ext cx="3600859" cy="1608714"/>
          </a:xfrm>
        </p:spPr>
        <p:txBody>
          <a:bodyPr>
            <a:noAutofit/>
          </a:bodyPr>
          <a:lstStyle/>
          <a:p>
            <a:pPr algn="ctr"/>
            <a:r>
              <a:rPr lang="hr-HR" sz="40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LJUDSKA PRAVA</a:t>
            </a:r>
            <a:endParaRPr lang="hr-HR" sz="40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1AEA864-7728-4F84-83E7-8B93EB111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79" y="1429966"/>
            <a:ext cx="6260668" cy="5136204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hr-HR" sz="3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„Često otkrivamo da ljudska prava zapravo nisu jednaka za sve… Poštivanje tih prava preduvjet je za sam društveni i gospodarski razvoj neke zemlje. Kada se poštuje ljudsko dostojanstvo te priznaju i jamče ljudska prava, cvjetaju također kreativnost i poduzetništvo, a ljudska osobnost može razvijati svoje razne sklonosti i težnje za opće dobro“ </a:t>
            </a:r>
            <a:br>
              <a:rPr lang="hr-HR" sz="30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r-HR" sz="3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3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FT </a:t>
            </a:r>
            <a:r>
              <a:rPr lang="hr-HR" sz="3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22)</a:t>
            </a:r>
            <a:r>
              <a:rPr lang="en-US" sz="3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hr-HR" sz="30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sz="22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A5EE017-5683-4245-A01E-E3865EC3D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746" y="1356180"/>
            <a:ext cx="381033" cy="414563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2871E653-8A97-452B-9266-C1FF127C4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125" y="3107184"/>
            <a:ext cx="3827801" cy="20128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896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81"/>
    </mc:Choice>
    <mc:Fallback xmlns="">
      <p:transition spd="slow" advTm="3168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id="{D3BDAF79-705A-492F-AEFB-E3ED96F9A1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529" b="26624"/>
          <a:stretch/>
        </p:blipFill>
        <p:spPr>
          <a:xfrm>
            <a:off x="8658213" y="2070715"/>
            <a:ext cx="3170110" cy="1358285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4BC5EBB5-138D-4346-9FBA-3ECCB6425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627268" cy="70019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hr-HR" sz="36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razred</a:t>
            </a:r>
            <a:endParaRPr lang="hr-HR" sz="4800" b="1" dirty="0">
              <a:latin typeface="Garamond" panose="02020404030301010803" pitchFamily="18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249730B-AA29-4D2F-98DA-453F29239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582" y="1242875"/>
            <a:ext cx="5257800" cy="5238418"/>
          </a:xfrm>
        </p:spPr>
        <p:txBody>
          <a:bodyPr>
            <a:normAutofit fontScale="92500"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22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hr-HR" sz="22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odtema</a:t>
            </a:r>
            <a:r>
              <a:rPr lang="hr-HR" sz="22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Isusova ljubav prema djeci </a:t>
            </a:r>
            <a:endParaRPr lang="hr-HR" sz="22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22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OŠ KV B.4.2.                                                                                    Učenik opisuje događaje iz Isusova života koji pokazuju da je on obećani i naviješteni Sin Božji koji donosi Radosnu vijest spasenja svim ljudima.</a:t>
            </a:r>
            <a:endParaRPr lang="hr-HR" sz="22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22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Ishod aktivnosti:</a:t>
            </a:r>
          </a:p>
          <a:p>
            <a:pPr lvl="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hr-HR" sz="22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objasniti poruke biblijskog teksta i njihovu povezanost sa životom </a:t>
            </a:r>
          </a:p>
          <a:p>
            <a:pPr lvl="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hr-HR" sz="22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opisati koja se dječja prava danas ne poštuju i  krše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hr-HR" sz="22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osmisliti način sudjelovanja u poštivanju dječjih prava.</a:t>
            </a:r>
          </a:p>
          <a:p>
            <a:endParaRPr lang="hr-HR" dirty="0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5DB1AE5A-7070-4514-B716-EE19AC1B781C}"/>
              </a:ext>
            </a:extLst>
          </p:cNvPr>
          <p:cNvSpPr txBox="1"/>
          <p:nvPr/>
        </p:nvSpPr>
        <p:spPr>
          <a:xfrm>
            <a:off x="6145467" y="1226542"/>
            <a:ext cx="5541130" cy="853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b="1" dirty="0">
                <a:solidFill>
                  <a:srgbClr val="00B0F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Aktivnost:</a:t>
            </a:r>
            <a:r>
              <a:rPr lang="hr-HR" sz="2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„uže za vješanje rublja”</a:t>
            </a:r>
            <a:r>
              <a:rPr lang="en-US" sz="2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(rad u </a:t>
            </a:r>
            <a:r>
              <a:rPr lang="en-US" sz="2000" dirty="0" err="1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grupama</a:t>
            </a:r>
            <a:r>
              <a:rPr lang="en-US" sz="2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00B0F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hr-HR" sz="2000" b="1" dirty="0">
                <a:solidFill>
                  <a:srgbClr val="00B0F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000" b="1" dirty="0" err="1">
                <a:solidFill>
                  <a:srgbClr val="00B0F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gitalni</a:t>
            </a:r>
            <a:r>
              <a:rPr lang="en-US" sz="2000" b="1" dirty="0">
                <a:solidFill>
                  <a:srgbClr val="00B0F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alati</a:t>
            </a:r>
            <a:r>
              <a:rPr lang="en-US" sz="2000" b="1" dirty="0">
                <a:solidFill>
                  <a:srgbClr val="00B0F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000" b="1" dirty="0">
                <a:solidFill>
                  <a:schemeClr val="accent1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Padlet</a:t>
            </a:r>
            <a:r>
              <a:rPr lang="hr-HR" sz="2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Lino ploča.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92E6CCA-BB60-44AC-B321-64B39B3CE1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538" b="27373"/>
          <a:stretch/>
        </p:blipFill>
        <p:spPr>
          <a:xfrm>
            <a:off x="5865616" y="2119542"/>
            <a:ext cx="2859272" cy="126062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5C2C2169-DF46-44FC-9227-71CD42AAC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498" y="3477827"/>
            <a:ext cx="4879560" cy="2843156"/>
          </a:xfrm>
          <a:prstGeom prst="rect">
            <a:avLst/>
          </a:prstGeom>
        </p:spPr>
      </p:pic>
      <p:sp>
        <p:nvSpPr>
          <p:cNvPr id="7" name="Pravokutnik 6">
            <a:extLst>
              <a:ext uri="{FF2B5EF4-FFF2-40B4-BE49-F238E27FC236}">
                <a16:creationId xmlns:a16="http://schemas.microsoft.com/office/drawing/2014/main" id="{B6DDFD2C-3A48-4FE6-BC69-1FC8E0CD7201}"/>
              </a:ext>
            </a:extLst>
          </p:cNvPr>
          <p:cNvSpPr/>
          <p:nvPr/>
        </p:nvSpPr>
        <p:spPr>
          <a:xfrm>
            <a:off x="7057510" y="5255580"/>
            <a:ext cx="319834" cy="2130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8A82E4A0-5F1D-4564-820C-3229D91CFB67}"/>
              </a:ext>
            </a:extLst>
          </p:cNvPr>
          <p:cNvSpPr/>
          <p:nvPr/>
        </p:nvSpPr>
        <p:spPr>
          <a:xfrm>
            <a:off x="10209320" y="5220070"/>
            <a:ext cx="417251" cy="2041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223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84"/>
    </mc:Choice>
    <mc:Fallback xmlns="">
      <p:transition spd="slow" advTm="40784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1D161A27-0E0D-4BDE-9DF8-858422B6E5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899" b="1342"/>
          <a:stretch/>
        </p:blipFill>
        <p:spPr>
          <a:xfrm>
            <a:off x="1075677" y="521205"/>
            <a:ext cx="9950389" cy="573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8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30"/>
    </mc:Choice>
    <mc:Fallback xmlns="">
      <p:transition spd="slow" advTm="1083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>
            <a:extLst>
              <a:ext uri="{FF2B5EF4-FFF2-40B4-BE49-F238E27FC236}">
                <a16:creationId xmlns:a16="http://schemas.microsoft.com/office/drawing/2014/main" id="{71E145D6-5404-4A8A-8BB3-876656758C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73" t="84588" r="22519" b="-434"/>
          <a:stretch/>
        </p:blipFill>
        <p:spPr>
          <a:xfrm>
            <a:off x="7060138" y="4218481"/>
            <a:ext cx="2657016" cy="715173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62145C5C-19E0-4899-A72B-91AF6BBF4D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586" r="1199"/>
          <a:stretch/>
        </p:blipFill>
        <p:spPr>
          <a:xfrm>
            <a:off x="1806597" y="4576068"/>
            <a:ext cx="4099592" cy="986966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E43638F4-D1B3-4F29-AC5D-74221E00A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374" y="1083435"/>
            <a:ext cx="5866046" cy="2483993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74543860-D29D-40C1-AEE4-7C5F561B15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756" t="12922" r="-59955" b="44441"/>
          <a:stretch/>
        </p:blipFill>
        <p:spPr>
          <a:xfrm>
            <a:off x="2130247" y="2098632"/>
            <a:ext cx="4742561" cy="1460874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73E389C1-32E6-4367-BF26-D43DDD57C8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2447" b="25104"/>
          <a:stretch/>
        </p:blipFill>
        <p:spPr>
          <a:xfrm rot="769485">
            <a:off x="731828" y="1939885"/>
            <a:ext cx="1023358" cy="1525065"/>
          </a:xfrm>
          <a:prstGeom prst="rect">
            <a:avLst/>
          </a:prstGeom>
        </p:spPr>
      </p:pic>
      <p:pic>
        <p:nvPicPr>
          <p:cNvPr id="9" name="Rezervirano mjesto sadržaja 8">
            <a:extLst>
              <a:ext uri="{FF2B5EF4-FFF2-40B4-BE49-F238E27FC236}">
                <a16:creationId xmlns:a16="http://schemas.microsoft.com/office/drawing/2014/main" id="{A6F0DC0E-1E85-4AEC-8C80-46F94C137D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42" t="54882" r="3386"/>
          <a:stretch/>
        </p:blipFill>
        <p:spPr>
          <a:xfrm rot="21261374">
            <a:off x="4098426" y="1893287"/>
            <a:ext cx="1051533" cy="1546960"/>
          </a:xfr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99DB109A-D95C-4C8B-A764-7D86079FE2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0608" y="1078816"/>
            <a:ext cx="5719516" cy="2421945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6F90DDC7-DAF7-48F9-B17E-2677FA7AF66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552" t="61767" r="31842"/>
          <a:stretch/>
        </p:blipFill>
        <p:spPr>
          <a:xfrm rot="1002911">
            <a:off x="6279660" y="1945369"/>
            <a:ext cx="1339655" cy="1104849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4F942746-0DB3-49EA-AE71-532DD975D8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421" t="12439" r="21214" b="58649"/>
          <a:stretch/>
        </p:blipFill>
        <p:spPr>
          <a:xfrm rot="20271602">
            <a:off x="9130069" y="2002494"/>
            <a:ext cx="1973068" cy="990600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AE4DC0D8-000D-4F1E-B6D8-8642B4590B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7" r="83129" b="64551"/>
          <a:stretch/>
        </p:blipFill>
        <p:spPr>
          <a:xfrm rot="413676">
            <a:off x="8006769" y="2144551"/>
            <a:ext cx="838200" cy="121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94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78"/>
    </mc:Choice>
    <mc:Fallback xmlns="">
      <p:transition spd="slow" advTm="44778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A1F2921B-8B46-49E4-94D4-386582A11873}"/>
              </a:ext>
            </a:extLst>
          </p:cNvPr>
          <p:cNvSpPr/>
          <p:nvPr/>
        </p:nvSpPr>
        <p:spPr>
          <a:xfrm>
            <a:off x="456877" y="807810"/>
            <a:ext cx="40659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hr-HR" sz="20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digitalni alati</a:t>
            </a:r>
            <a:r>
              <a:rPr lang="en-US" sz="20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hr-HR" sz="20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Lino ploča ili </a:t>
            </a:r>
            <a:r>
              <a:rPr lang="hr-HR" sz="2000" dirty="0" err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Padlet</a:t>
            </a:r>
            <a:endParaRPr lang="hr-HR" sz="2000" dirty="0">
              <a:latin typeface="Garamond" panose="02020404030301010803" pitchFamily="18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FAD1526-A8CD-497B-8FE4-070E05E78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065" y="2648759"/>
            <a:ext cx="6023944" cy="2720262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2DC2C975-2E0E-4132-9754-C9D50E66B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3997" y="4458996"/>
            <a:ext cx="1542422" cy="762066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EF0E206B-6DBB-42E0-86B3-FE83627EF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5235" y="4569762"/>
            <a:ext cx="2249173" cy="540534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8016C18-9414-4DCE-87AF-D1F9BCE415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22" y="1345268"/>
            <a:ext cx="4846061" cy="260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1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58"/>
    </mc:Choice>
    <mc:Fallback xmlns="">
      <p:transition spd="slow" advTm="13758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46C50C4-21C2-4C48-9B05-787185EA1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75" y="1097280"/>
            <a:ext cx="3509629" cy="1338349"/>
          </a:xfrm>
        </p:spPr>
        <p:txBody>
          <a:bodyPr>
            <a:normAutofit/>
          </a:bodyPr>
          <a:lstStyle/>
          <a:p>
            <a:r>
              <a:rPr lang="hr-HR" sz="40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IDENTITET</a:t>
            </a:r>
            <a:endParaRPr lang="hr-HR" sz="40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5D5F8EF-34F8-4CC0-B674-F3EA4429F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651753"/>
            <a:ext cx="6224335" cy="5331874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endParaRPr lang="hr-HR" sz="22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hr-HR" sz="3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„Ako vam netko predloži da zanemarite svoju povijest, da odbacite blago koje vam nude vaši stari, da prezrete sve što je vezano uz prošlost i gledate samo na budućnost koju vam on nudi, nije li to možda jednostavan način da vas tom svojom ponudom pridobije da činite isključivo ono što vam on kaže?“</a:t>
            </a:r>
            <a:r>
              <a:rPr lang="en-US" sz="3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hr-HR" sz="30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r-HR" sz="3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3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FT </a:t>
            </a:r>
            <a:r>
              <a:rPr lang="hr-HR" sz="3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13)</a:t>
            </a:r>
            <a:r>
              <a:rPr lang="en-US" sz="3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hr-HR" sz="30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sz="220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61F848E6-B46F-4CC2-898C-A458DBE5C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131" y="1356180"/>
            <a:ext cx="381033" cy="414563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545CF067-4BB3-47ED-8597-A6723BE3B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772" y="2858610"/>
            <a:ext cx="3717359" cy="21418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2293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61"/>
    </mc:Choice>
    <mc:Fallback xmlns="">
      <p:transition spd="slow" advTm="27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EBB6515-F698-447D-98C8-48AB76B58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882" y="996164"/>
            <a:ext cx="5042516" cy="5242264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2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Podtema: </a:t>
            </a:r>
            <a:r>
              <a:rPr lang="hr-HR" sz="20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Hrvatski kršćanski korijeni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2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OŠ KV D.4.2. </a:t>
            </a:r>
            <a:endParaRPr lang="en-US" sz="20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2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Učenik opisuje i objašnjava crkvene blagdane i slavlja i njihovu važnost u životu te biblijske i druge kršćanske motive u svom okruženju (u književnosti i ostalim umjetnostima)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2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Ishod aktivnosti:</a:t>
            </a:r>
          </a:p>
          <a:p>
            <a:pPr lvl="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hr-HR" sz="2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prepoznati utjecaj Crkve na bogatu duhovnu i kulturnu tradiciju hrvatskoga naroda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hr-HR" sz="200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izraziti </a:t>
            </a:r>
            <a:r>
              <a:rPr lang="hr-HR" sz="2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stav poštovanja prema svojoj baštini navođenjem konkretnih primjera svoga obiteljskoga blaga. </a:t>
            </a:r>
          </a:p>
          <a:p>
            <a:endParaRPr lang="hr-HR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96261840-BC4F-44FE-8211-ADAD5342635C}"/>
              </a:ext>
            </a:extLst>
          </p:cNvPr>
          <p:cNvSpPr txBox="1"/>
          <p:nvPr/>
        </p:nvSpPr>
        <p:spPr>
          <a:xfrm>
            <a:off x="6615881" y="729583"/>
            <a:ext cx="4961878" cy="1182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b="1" dirty="0">
                <a:solidFill>
                  <a:srgbClr val="00B0F0"/>
                </a:solidFill>
                <a:latin typeface="Garamond" panose="02020404030301010803" pitchFamily="18" charset="0"/>
              </a:rPr>
              <a:t>Aktivnost: </a:t>
            </a:r>
            <a:r>
              <a:rPr lang="en-US" sz="2000" dirty="0">
                <a:latin typeface="Garamond" panose="02020404030301010803" pitchFamily="18" charset="0"/>
              </a:rPr>
              <a:t>m</a:t>
            </a:r>
            <a:r>
              <a:rPr lang="hr-HR" sz="2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ini projekt „Škrinja moje obitelji“ ili „Blago moje obitelji“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b="1" dirty="0">
                <a:solidFill>
                  <a:srgbClr val="00B0F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Digitalni alat</a:t>
            </a:r>
            <a:r>
              <a:rPr lang="en-US" sz="2000" b="1" dirty="0">
                <a:solidFill>
                  <a:srgbClr val="00B0F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i:</a:t>
            </a:r>
            <a:r>
              <a:rPr lang="en-US" sz="20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e-</a:t>
            </a:r>
            <a:r>
              <a:rPr lang="en-US" sz="20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hr-HR" sz="2000" dirty="0" err="1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ortfolio</a:t>
            </a:r>
            <a:r>
              <a:rPr lang="hr-HR" sz="2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r-HR" sz="2000" dirty="0" err="1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Canva</a:t>
            </a:r>
            <a:r>
              <a:rPr lang="hr-HR" sz="2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3AFE2C1-3E02-4F50-A7FC-81025BF89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20685" y="-1267172"/>
            <a:ext cx="381033" cy="4145639"/>
          </a:xfrm>
          <a:prstGeom prst="rect">
            <a:avLst/>
          </a:prstGeom>
        </p:spPr>
      </p:pic>
      <p:pic>
        <p:nvPicPr>
          <p:cNvPr id="6146" name="Picture 2" descr="CN ePortfolio - CourseNetworking">
            <a:extLst>
              <a:ext uri="{FF2B5EF4-FFF2-40B4-BE49-F238E27FC236}">
                <a16:creationId xmlns:a16="http://schemas.microsoft.com/office/drawing/2014/main" id="{BA0D2500-3416-4301-B82D-95294FD7B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043" y="3387705"/>
            <a:ext cx="3357957" cy="271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 descr="Slika na kojoj se prikazuje tekst&#10;&#10;Opis je automatski generiran">
            <a:extLst>
              <a:ext uri="{FF2B5EF4-FFF2-40B4-BE49-F238E27FC236}">
                <a16:creationId xmlns:a16="http://schemas.microsoft.com/office/drawing/2014/main" id="{8C9BA96A-947F-4A24-8485-80F2602172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542" y="2810851"/>
            <a:ext cx="2499801" cy="32920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331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27"/>
    </mc:Choice>
    <mc:Fallback xmlns="">
      <p:transition spd="slow" advTm="64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>
            <a:extLst>
              <a:ext uri="{FF2B5EF4-FFF2-40B4-BE49-F238E27FC236}">
                <a16:creationId xmlns:a16="http://schemas.microsoft.com/office/drawing/2014/main" id="{A89FD306-2CEC-49E0-AC0A-E8744D74E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8751" y="2108638"/>
            <a:ext cx="1985737" cy="1447106"/>
          </a:xfrm>
          <a:prstGeom prst="rect">
            <a:avLst/>
          </a:prstGeom>
        </p:spPr>
      </p:pic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E2A94DB9-A346-461F-9826-D873893E51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941" t="22534" r="2427" b="11672"/>
          <a:stretch/>
        </p:blipFill>
        <p:spPr>
          <a:xfrm>
            <a:off x="3855462" y="3661574"/>
            <a:ext cx="4192316" cy="2742734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0A39D09A-B2A6-4E81-8F6B-09E3B666B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948835" y="3308204"/>
            <a:ext cx="1205883" cy="88330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05AA783-8CBA-4BC2-979B-34F3ABDD86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210" t="7877" r="21244" b="7137"/>
          <a:stretch/>
        </p:blipFill>
        <p:spPr>
          <a:xfrm rot="3935067" flipH="1">
            <a:off x="4005771" y="2762446"/>
            <a:ext cx="714242" cy="111285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576F843B-BF3A-489D-B208-29B7E539DB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0941" y="3874058"/>
            <a:ext cx="883310" cy="60595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D24397C6-438C-4027-9064-D4FE1EE0F8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524359">
            <a:off x="5615937" y="3491631"/>
            <a:ext cx="1271356" cy="846989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7DDEE600-9D94-48EE-BE21-2175492065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003396">
            <a:off x="4434686" y="3079984"/>
            <a:ext cx="1182308" cy="898277"/>
          </a:xfrm>
          <a:prstGeom prst="rect">
            <a:avLst/>
          </a:prstGeom>
        </p:spPr>
      </p:pic>
      <p:pic>
        <p:nvPicPr>
          <p:cNvPr id="11" name="Grafika 10" descr="Camera outline">
            <a:extLst>
              <a:ext uri="{FF2B5EF4-FFF2-40B4-BE49-F238E27FC236}">
                <a16:creationId xmlns:a16="http://schemas.microsoft.com/office/drawing/2014/main" id="{223FD3C3-D1AC-4E46-862F-01F7CF755E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621259">
            <a:off x="6765473" y="2920979"/>
            <a:ext cx="914400" cy="91440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CFC7EDCA-197D-4EC7-BA1B-6CFF5C5A38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09322" y="3581452"/>
            <a:ext cx="1088891" cy="68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58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30"/>
    </mc:Choice>
    <mc:Fallback xmlns="">
      <p:transition spd="slow" advTm="4703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D7F50E3-C15C-4CCE-BE3A-94D5CBC1F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525" y="1457325"/>
            <a:ext cx="6657975" cy="4719638"/>
          </a:xfrm>
        </p:spPr>
        <p:txBody>
          <a:bodyPr>
            <a:normAutofit fontScale="85000" lnSpcReduction="10000"/>
          </a:bodyPr>
          <a:lstStyle/>
          <a:p>
            <a:pPr marL="0" indent="0" algn="ctr" fontAlgn="base">
              <a:buNone/>
            </a:pPr>
            <a:r>
              <a:rPr lang="hr-HR" sz="3300" i="0" dirty="0">
                <a:effectLst/>
                <a:latin typeface="Garamond" panose="02020404030301010803" pitchFamily="18" charset="0"/>
              </a:rPr>
              <a:t>Neka mi Gospodin podari</a:t>
            </a:r>
          </a:p>
          <a:p>
            <a:pPr marL="0" indent="0" algn="ctr" fontAlgn="base">
              <a:buNone/>
            </a:pPr>
            <a:r>
              <a:rPr lang="hr-HR" sz="3300" b="1" i="0" dirty="0">
                <a:effectLst/>
                <a:latin typeface="Garamond" panose="02020404030301010803" pitchFamily="18" charset="0"/>
              </a:rPr>
              <a:t>smirenost </a:t>
            </a:r>
          </a:p>
          <a:p>
            <a:pPr marL="0" indent="0" algn="ctr" fontAlgn="base">
              <a:buNone/>
            </a:pPr>
            <a:r>
              <a:rPr lang="hr-HR" sz="3300" i="0" dirty="0">
                <a:effectLst/>
                <a:latin typeface="Garamond" panose="02020404030301010803" pitchFamily="18" charset="0"/>
              </a:rPr>
              <a:t>da prihvatim stvari koje ne mogu promijeniti,</a:t>
            </a:r>
          </a:p>
          <a:p>
            <a:pPr marL="0" indent="0" algn="ctr" fontAlgn="base">
              <a:buNone/>
            </a:pPr>
            <a:r>
              <a:rPr lang="hr-HR" sz="3300" b="1" i="0" dirty="0">
                <a:effectLst/>
                <a:latin typeface="Garamond" panose="02020404030301010803" pitchFamily="18" charset="0"/>
              </a:rPr>
              <a:t>hrabrost </a:t>
            </a:r>
          </a:p>
          <a:p>
            <a:pPr marL="0" indent="0" algn="ctr" fontAlgn="base">
              <a:buNone/>
            </a:pPr>
            <a:r>
              <a:rPr lang="hr-HR" sz="3300" i="0" dirty="0">
                <a:effectLst/>
                <a:latin typeface="Garamond" panose="02020404030301010803" pitchFamily="18" charset="0"/>
              </a:rPr>
              <a:t>da promijenim stvari koje mogu promijeniti i </a:t>
            </a:r>
          </a:p>
          <a:p>
            <a:pPr marL="0" indent="0" algn="ctr" fontAlgn="base">
              <a:buNone/>
            </a:pPr>
            <a:r>
              <a:rPr lang="hr-HR" sz="3300" b="1" dirty="0">
                <a:latin typeface="Garamond" panose="02020404030301010803" pitchFamily="18" charset="0"/>
              </a:rPr>
              <a:t>m</a:t>
            </a:r>
            <a:r>
              <a:rPr lang="hr-HR" sz="3300" b="1" i="0" dirty="0">
                <a:effectLst/>
                <a:latin typeface="Garamond" panose="02020404030301010803" pitchFamily="18" charset="0"/>
              </a:rPr>
              <a:t>udrost</a:t>
            </a:r>
          </a:p>
          <a:p>
            <a:pPr marL="0" indent="0" algn="ctr" fontAlgn="base">
              <a:buNone/>
            </a:pPr>
            <a:r>
              <a:rPr lang="hr-HR" sz="3300" i="0" dirty="0">
                <a:effectLst/>
                <a:latin typeface="Garamond" panose="02020404030301010803" pitchFamily="18" charset="0"/>
              </a:rPr>
              <a:t> da ih razlikujem.</a:t>
            </a:r>
            <a:endParaRPr lang="en-US" sz="3300" i="0" dirty="0">
              <a:effectLst/>
              <a:latin typeface="Garamond" panose="02020404030301010803" pitchFamily="18" charset="0"/>
            </a:endParaRPr>
          </a:p>
          <a:p>
            <a:pPr marL="0" indent="0" algn="r" fontAlgn="base">
              <a:buNone/>
            </a:pPr>
            <a:endParaRPr lang="en-US" sz="3300" i="1" dirty="0">
              <a:latin typeface="Garamond" panose="02020404030301010803" pitchFamily="18" charset="0"/>
            </a:endParaRPr>
          </a:p>
          <a:p>
            <a:pPr marL="0" indent="0" algn="r" fontAlgn="base">
              <a:buNone/>
            </a:pPr>
            <a:r>
              <a:rPr lang="en-US" sz="3300" i="1" dirty="0" err="1">
                <a:latin typeface="Garamond" panose="02020404030301010803" pitchFamily="18" charset="0"/>
              </a:rPr>
              <a:t>sv</a:t>
            </a:r>
            <a:r>
              <a:rPr lang="en-US" sz="3300" i="1" dirty="0">
                <a:latin typeface="Garamond" panose="02020404030301010803" pitchFamily="18" charset="0"/>
              </a:rPr>
              <a:t>. Franjo </a:t>
            </a:r>
            <a:r>
              <a:rPr lang="en-US" sz="3300" i="1" dirty="0" err="1">
                <a:latin typeface="Garamond" panose="02020404030301010803" pitchFamily="18" charset="0"/>
              </a:rPr>
              <a:t>Asiški</a:t>
            </a:r>
            <a:endParaRPr lang="en-US" sz="3300" i="1" dirty="0">
              <a:latin typeface="Garamond" panose="02020404030301010803" pitchFamily="18" charset="0"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FFDFD708-2DA7-4755-A7AE-1A30C76ACF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355"/>
          <a:stretch/>
        </p:blipFill>
        <p:spPr>
          <a:xfrm>
            <a:off x="7303086" y="587752"/>
            <a:ext cx="4677330" cy="518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36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82"/>
    </mc:Choice>
    <mc:Fallback xmlns="">
      <p:transition spd="slow" advTm="3428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DF7746D1-9413-4ADB-9564-841A7BC734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25702" y="147273"/>
            <a:ext cx="2362200" cy="1943100"/>
          </a:xfrm>
          <a:prstGeom prst="rect">
            <a:avLst/>
          </a:prstGeom>
        </p:spPr>
      </p:pic>
      <p:pic>
        <p:nvPicPr>
          <p:cNvPr id="9" name="Slika 8" descr="Slika na kojoj se prikazuje tekst, spremnik, kutija&#10;&#10;Opis je automatski generiran">
            <a:extLst>
              <a:ext uri="{FF2B5EF4-FFF2-40B4-BE49-F238E27FC236}">
                <a16:creationId xmlns:a16="http://schemas.microsoft.com/office/drawing/2014/main" id="{3658227A-13BB-4EC9-A547-36451FF216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" r="2290" b="5025"/>
          <a:stretch/>
        </p:blipFill>
        <p:spPr>
          <a:xfrm>
            <a:off x="525515" y="3573774"/>
            <a:ext cx="3178348" cy="3244841"/>
          </a:xfrm>
          <a:prstGeom prst="rect">
            <a:avLst/>
          </a:prstGeom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155F3BC6-F127-4E37-A5EB-2AFDF2BEC2F4}"/>
              </a:ext>
            </a:extLst>
          </p:cNvPr>
          <p:cNvSpPr txBox="1"/>
          <p:nvPr/>
        </p:nvSpPr>
        <p:spPr>
          <a:xfrm>
            <a:off x="2653967" y="3295191"/>
            <a:ext cx="2099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dirty="0">
                <a:solidFill>
                  <a:srgbClr val="FFC000"/>
                </a:solidFill>
                <a:latin typeface="Garamond" panose="02020404030301010803" pitchFamily="18" charset="0"/>
              </a:rPr>
              <a:t>jednakost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8F116EDF-B289-42BE-800E-0083B15B0C65}"/>
              </a:ext>
            </a:extLst>
          </p:cNvPr>
          <p:cNvSpPr txBox="1"/>
          <p:nvPr/>
        </p:nvSpPr>
        <p:spPr>
          <a:xfrm>
            <a:off x="9547433" y="1100960"/>
            <a:ext cx="1849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dirty="0">
                <a:solidFill>
                  <a:schemeClr val="accent2"/>
                </a:solidFill>
                <a:latin typeface="Garamond" panose="02020404030301010803" pitchFamily="18" charset="0"/>
              </a:rPr>
              <a:t>solidarnost</a:t>
            </a: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E112C5FB-5117-429B-A47D-1681E8B42B8F}"/>
              </a:ext>
            </a:extLst>
          </p:cNvPr>
          <p:cNvSpPr txBox="1"/>
          <p:nvPr/>
        </p:nvSpPr>
        <p:spPr>
          <a:xfrm>
            <a:off x="8468652" y="1352295"/>
            <a:ext cx="23672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dirty="0">
                <a:solidFill>
                  <a:srgbClr val="C00000"/>
                </a:solidFill>
                <a:latin typeface="Garamond" panose="02020404030301010803" pitchFamily="18" charset="0"/>
              </a:rPr>
              <a:t>društvena pravda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F5101AA9-E6F4-4FAF-979D-79271BCB3359}"/>
              </a:ext>
            </a:extLst>
          </p:cNvPr>
          <p:cNvSpPr txBox="1"/>
          <p:nvPr/>
        </p:nvSpPr>
        <p:spPr>
          <a:xfrm>
            <a:off x="7647349" y="1643900"/>
            <a:ext cx="25302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dirty="0">
                <a:solidFill>
                  <a:srgbClr val="00B050"/>
                </a:solidFill>
                <a:latin typeface="Garamond" panose="02020404030301010803" pitchFamily="18" charset="0"/>
              </a:rPr>
              <a:t>ljubav bez granica</a:t>
            </a:r>
          </a:p>
        </p:txBody>
      </p:sp>
      <p:sp>
        <p:nvSpPr>
          <p:cNvPr id="27" name="TekstniOkvir 26">
            <a:extLst>
              <a:ext uri="{FF2B5EF4-FFF2-40B4-BE49-F238E27FC236}">
                <a16:creationId xmlns:a16="http://schemas.microsoft.com/office/drawing/2014/main" id="{4CBCA466-4359-4670-B33C-6F1346792127}"/>
              </a:ext>
            </a:extLst>
          </p:cNvPr>
          <p:cNvSpPr txBox="1"/>
          <p:nvPr/>
        </p:nvSpPr>
        <p:spPr>
          <a:xfrm>
            <a:off x="6096000" y="2204018"/>
            <a:ext cx="19306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dirty="0">
                <a:solidFill>
                  <a:srgbClr val="C00000"/>
                </a:solidFill>
                <a:latin typeface="Garamond" panose="02020404030301010803" pitchFamily="18" charset="0"/>
              </a:rPr>
              <a:t>briga za starije</a:t>
            </a:r>
          </a:p>
        </p:txBody>
      </p:sp>
      <p:sp>
        <p:nvSpPr>
          <p:cNvPr id="29" name="TekstniOkvir 28">
            <a:extLst>
              <a:ext uri="{FF2B5EF4-FFF2-40B4-BE49-F238E27FC236}">
                <a16:creationId xmlns:a16="http://schemas.microsoft.com/office/drawing/2014/main" id="{7E20FA42-B115-45B6-AA1F-9439A33F3478}"/>
              </a:ext>
            </a:extLst>
          </p:cNvPr>
          <p:cNvSpPr txBox="1"/>
          <p:nvPr/>
        </p:nvSpPr>
        <p:spPr>
          <a:xfrm>
            <a:off x="4032170" y="2763058"/>
            <a:ext cx="29274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dirty="0">
                <a:solidFill>
                  <a:srgbClr val="00B0F0"/>
                </a:solidFill>
                <a:latin typeface="Garamond" panose="02020404030301010803" pitchFamily="18" charset="0"/>
              </a:rPr>
              <a:t>ljudsko dostojanstvo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id="{32BF9592-41D8-49D3-BF23-7F1E7D56D188}"/>
              </a:ext>
            </a:extLst>
          </p:cNvPr>
          <p:cNvSpPr txBox="1"/>
          <p:nvPr/>
        </p:nvSpPr>
        <p:spPr>
          <a:xfrm>
            <a:off x="5375862" y="2484077"/>
            <a:ext cx="25415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dirty="0">
                <a:solidFill>
                  <a:srgbClr val="002060"/>
                </a:solidFill>
                <a:latin typeface="Garamond" panose="02020404030301010803" pitchFamily="18" charset="0"/>
              </a:rPr>
              <a:t>ljubaznost</a:t>
            </a:r>
          </a:p>
        </p:txBody>
      </p:sp>
      <p:sp>
        <p:nvSpPr>
          <p:cNvPr id="33" name="TekstniOkvir 32">
            <a:extLst>
              <a:ext uri="{FF2B5EF4-FFF2-40B4-BE49-F238E27FC236}">
                <a16:creationId xmlns:a16="http://schemas.microsoft.com/office/drawing/2014/main" id="{9CCB392E-804E-4FFA-9F02-DD88485D71AE}"/>
              </a:ext>
            </a:extLst>
          </p:cNvPr>
          <p:cNvSpPr txBox="1"/>
          <p:nvPr/>
        </p:nvSpPr>
        <p:spPr>
          <a:xfrm>
            <a:off x="6794105" y="1923959"/>
            <a:ext cx="27735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dirty="0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</a:rPr>
              <a:t>darivanje vremena</a:t>
            </a:r>
          </a:p>
        </p:txBody>
      </p:sp>
      <p:sp>
        <p:nvSpPr>
          <p:cNvPr id="35" name="TekstniOkvir 34">
            <a:extLst>
              <a:ext uri="{FF2B5EF4-FFF2-40B4-BE49-F238E27FC236}">
                <a16:creationId xmlns:a16="http://schemas.microsoft.com/office/drawing/2014/main" id="{8A863226-5ED9-4D7D-ADCA-748B3764511F}"/>
              </a:ext>
            </a:extLst>
          </p:cNvPr>
          <p:cNvSpPr txBox="1"/>
          <p:nvPr/>
        </p:nvSpPr>
        <p:spPr>
          <a:xfrm>
            <a:off x="10766298" y="421885"/>
            <a:ext cx="13560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dirty="0">
                <a:solidFill>
                  <a:srgbClr val="00B0F0"/>
                </a:solidFill>
                <a:latin typeface="Garamond" panose="02020404030301010803" pitchFamily="18" charset="0"/>
              </a:rPr>
              <a:t>nada</a:t>
            </a:r>
          </a:p>
        </p:txBody>
      </p:sp>
      <p:sp>
        <p:nvSpPr>
          <p:cNvPr id="37" name="TekstniOkvir 36">
            <a:extLst>
              <a:ext uri="{FF2B5EF4-FFF2-40B4-BE49-F238E27FC236}">
                <a16:creationId xmlns:a16="http://schemas.microsoft.com/office/drawing/2014/main" id="{5669DB27-6ABA-42BB-A6BE-1795ED68D64E}"/>
              </a:ext>
            </a:extLst>
          </p:cNvPr>
          <p:cNvSpPr txBox="1"/>
          <p:nvPr/>
        </p:nvSpPr>
        <p:spPr>
          <a:xfrm>
            <a:off x="3456886" y="3041641"/>
            <a:ext cx="17755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dirty="0">
                <a:solidFill>
                  <a:srgbClr val="FF0000"/>
                </a:solidFill>
                <a:latin typeface="Garamond" panose="02020404030301010803" pitchFamily="18" charset="0"/>
              </a:rPr>
              <a:t>identitet</a:t>
            </a: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6385B06F-2B3F-4D9E-BA97-03F57663A873}"/>
              </a:ext>
            </a:extLst>
          </p:cNvPr>
          <p:cNvSpPr txBox="1"/>
          <p:nvPr/>
        </p:nvSpPr>
        <p:spPr>
          <a:xfrm>
            <a:off x="9652294" y="771674"/>
            <a:ext cx="1936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7030A0"/>
                </a:solidFill>
                <a:latin typeface="Garamond" panose="02020404030301010803" pitchFamily="18" charset="0"/>
              </a:rPr>
              <a:t>gostoljubivost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245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372"/>
    </mc:Choice>
    <mc:Fallback xmlns="">
      <p:transition spd="slow" advTm="66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7" grpId="0"/>
      <p:bldP spid="19" grpId="0"/>
      <p:bldP spid="27" grpId="0"/>
      <p:bldP spid="29" grpId="0"/>
      <p:bldP spid="31" grpId="0"/>
      <p:bldP spid="33" grpId="0"/>
      <p:bldP spid="35" grpId="0"/>
      <p:bldP spid="37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36042AD-3341-4028-A752-BBFA605CC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536" y="1043690"/>
            <a:ext cx="3428911" cy="1599757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40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40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BRIGA ZA STARIJE</a:t>
            </a:r>
            <a:br>
              <a:rPr lang="en-US" sz="40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hr-HR" sz="5400" dirty="0">
              <a:latin typeface="Garamond" panose="02020404030301010803" pitchFamily="18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987FAEA-21A3-481C-9A08-E96D5711A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8738" y="1043690"/>
            <a:ext cx="6224335" cy="5431536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en-US" sz="3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“U </a:t>
            </a:r>
            <a:r>
              <a:rPr lang="hr-HR" sz="3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konačnici osobe se više ne doživljavaju kao prvu vrijednost koju treba poštivati i čuvati…Ne shvaćamo da izdvajanje starijih osoba i prepuštanje drugima da skrbe za njih, bez odgovarajućeg i brižnog praćenja obitelji, osakaćuje i osiromašuje samu obitelj i, k tome, dovodi do toga da se mlade zakida za potreban kontakt s njihovim korijenima i mudrošću do koje se ne mogu vinuti sami“</a:t>
            </a:r>
            <a:r>
              <a:rPr lang="en-US" sz="3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3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(FT 18, 19)</a:t>
            </a:r>
            <a:r>
              <a:rPr lang="en-US" sz="3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hr-HR" sz="30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sz="22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C0B7A13-E40B-47B1-92CB-7D39597D6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705" y="1191588"/>
            <a:ext cx="381033" cy="4145639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268E12E7-EB16-4BAA-88FF-18CD5D889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226" y="2831976"/>
            <a:ext cx="2982334" cy="29823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963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91"/>
    </mc:Choice>
    <mc:Fallback xmlns="">
      <p:transition spd="slow" advTm="41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761DDFE-071F-4200-B0AA-394476C2D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3E9F499-3678-4372-8AD3-B07AA784A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1708" y="176925"/>
            <a:ext cx="2467195" cy="87001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hr-HR" sz="36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razred</a:t>
            </a:r>
            <a:endParaRPr lang="hr-HR" sz="3600" b="1" dirty="0">
              <a:latin typeface="Garamond" panose="02020404030301010803" pitchFamily="18" charset="0"/>
            </a:endParaRP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B6415C8F-0556-4B69-9BD3-CC2593223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500" y="1246441"/>
            <a:ext cx="4374540" cy="564604"/>
          </a:xfrm>
        </p:spPr>
        <p:txBody>
          <a:bodyPr anchor="ctr">
            <a:norm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hr-HR" sz="2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Podtema: </a:t>
            </a:r>
            <a:r>
              <a:rPr lang="hr-HR" sz="20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Naša pomoć potrebitima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C3B7D779-B81E-4B27-8F34-6FDDBD4BA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2389" y="99283"/>
            <a:ext cx="4374540" cy="342352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7869E78B-649D-4243-A52A-70907D9F6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2389" y="3370021"/>
            <a:ext cx="4518258" cy="3388696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5351F4E1-75BF-47E0-911B-916E28ADACB8}"/>
              </a:ext>
            </a:extLst>
          </p:cNvPr>
          <p:cNvSpPr txBox="1"/>
          <p:nvPr/>
        </p:nvSpPr>
        <p:spPr>
          <a:xfrm>
            <a:off x="958500" y="2033750"/>
            <a:ext cx="5535273" cy="2657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hr-HR" sz="2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OŠ KV B.1.2.</a:t>
            </a:r>
            <a:r>
              <a:rPr lang="hr-HR" sz="20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b="1" dirty="0">
              <a:effectLst/>
              <a:latin typeface="Garamond" panose="020204040303010108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hr-HR" sz="2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Učenik otkriva i upoznaje Isusa kao prijatelja i prepoznaje njegovo djelovanje među ljudima.</a:t>
            </a:r>
          </a:p>
          <a:p>
            <a:pPr marL="0" indent="0">
              <a:spcAft>
                <a:spcPts val="800"/>
              </a:spcAft>
              <a:buNone/>
            </a:pPr>
            <a:endParaRPr lang="en-US" sz="2000" dirty="0">
              <a:effectLst/>
              <a:latin typeface="Garamond" panose="020204040303010108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hr-HR" sz="2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Ishod aktivnosti:</a:t>
            </a:r>
            <a:endParaRPr lang="hr-HR" sz="20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hr-HR" sz="2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pokazati poštovanje prema ljudima oko sebe, posebno starijim članovima obitelji.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0A16E2A9-445A-4B43-9A5D-E9F75FB5DD59}"/>
              </a:ext>
            </a:extLst>
          </p:cNvPr>
          <p:cNvSpPr txBox="1"/>
          <p:nvPr/>
        </p:nvSpPr>
        <p:spPr>
          <a:xfrm>
            <a:off x="943374" y="5257616"/>
            <a:ext cx="49646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hr-HR" sz="2000" b="1" dirty="0">
                <a:solidFill>
                  <a:srgbClr val="0070C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</a:rPr>
              <a:t>Aktivnost: </a:t>
            </a:r>
            <a:r>
              <a:rPr lang="hr-HR" sz="2000" dirty="0">
                <a:latin typeface="Garamond" panose="02020404030301010803" pitchFamily="18" charset="0"/>
                <a:ea typeface="Calibri" panose="020F0502020204030204" pitchFamily="34" charset="0"/>
              </a:rPr>
              <a:t>i</a:t>
            </a:r>
            <a:r>
              <a:rPr lang="hr-HR" sz="2000" dirty="0">
                <a:effectLst/>
                <a:latin typeface="Garamond" panose="02020404030301010803" pitchFamily="18" charset="0"/>
                <a:ea typeface="Calibri" panose="020F0502020204030204" pitchFamily="34" charset="0"/>
              </a:rPr>
              <a:t>zraditi pohvalnicu baki, djedu, teti, starijem članu obitelji.</a:t>
            </a:r>
            <a:endParaRPr lang="hr-HR" sz="2000" dirty="0">
              <a:latin typeface="Garamond" panose="02020404030301010803" pitchFamily="18" charset="0"/>
            </a:endParaRPr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1C398E50-A2F5-4226-8A04-B45F1ADE29FE}"/>
              </a:ext>
            </a:extLst>
          </p:cNvPr>
          <p:cNvSpPr/>
          <p:nvPr/>
        </p:nvSpPr>
        <p:spPr>
          <a:xfrm>
            <a:off x="7998781" y="1246441"/>
            <a:ext cx="2743200" cy="11150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  <a:latin typeface="Monotype Corsiva" panose="03010101010201010101" pitchFamily="66" charset="0"/>
                <a:ea typeface="BatangChe" panose="02030609000101010101" pitchFamily="49" charset="-127"/>
              </a:rPr>
              <a:t>Najdražoj baki za  molitvu koju me je naučila.</a:t>
            </a:r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F91FB5C5-D8D4-41BE-8D11-D14E08BB9F5D}"/>
              </a:ext>
            </a:extLst>
          </p:cNvPr>
          <p:cNvSpPr/>
          <p:nvPr/>
        </p:nvSpPr>
        <p:spPr>
          <a:xfrm>
            <a:off x="8018897" y="4426870"/>
            <a:ext cx="2885242" cy="8307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  <a:latin typeface="Monotype Corsiva" panose="03010101010201010101" pitchFamily="66" charset="0"/>
                <a:ea typeface="BatangChe" panose="02030609000101010101" pitchFamily="49" charset="-127"/>
              </a:rPr>
              <a:t>Dragom djedu koji me uvijek vodi u park na igru.</a:t>
            </a:r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167F03C5-2DD9-4174-819D-1DADB5E02058}"/>
              </a:ext>
            </a:extLst>
          </p:cNvPr>
          <p:cNvSpPr/>
          <p:nvPr/>
        </p:nvSpPr>
        <p:spPr>
          <a:xfrm>
            <a:off x="8771138" y="3817398"/>
            <a:ext cx="1367161" cy="2041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Pravokutnik 9">
            <a:extLst>
              <a:ext uri="{FF2B5EF4-FFF2-40B4-BE49-F238E27FC236}">
                <a16:creationId xmlns:a16="http://schemas.microsoft.com/office/drawing/2014/main" id="{0F826846-09C0-4368-861D-044D618EEE8A}"/>
              </a:ext>
            </a:extLst>
          </p:cNvPr>
          <p:cNvSpPr/>
          <p:nvPr/>
        </p:nvSpPr>
        <p:spPr>
          <a:xfrm>
            <a:off x="9636413" y="5543431"/>
            <a:ext cx="1806904" cy="6339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4785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79"/>
    </mc:Choice>
    <mc:Fallback xmlns="">
      <p:transition spd="slow" advTm="6047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9C71AB5D-429F-488A-BB2B-CEEA7FBBA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18" y="1200466"/>
            <a:ext cx="381033" cy="4145639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E4DD36E4-EEFA-4365-8B68-BA21B28D6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975" y="727969"/>
            <a:ext cx="4476477" cy="3275860"/>
          </a:xfrm>
        </p:spPr>
        <p:txBody>
          <a:bodyPr>
            <a:normAutofit/>
          </a:bodyPr>
          <a:lstStyle/>
          <a:p>
            <a:r>
              <a:rPr lang="hr-HR" sz="40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KOMUNIKACIJA</a:t>
            </a:r>
            <a:endParaRPr lang="hr-HR" sz="3800" dirty="0">
              <a:latin typeface="Garamond" panose="02020404030301010803" pitchFamily="18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06E0E50-E1DA-48DD-9323-AFF69B055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557" y="2244231"/>
            <a:ext cx="6938335" cy="2350907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hr-HR" sz="3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„Potrebne su nam fizičke geste, izrazi lica, tišina, govor tijela pa čak i miris, drhtaj ruku, crvenilo, znoj, jer sve to govori i dio je međuljudske komunikacije“</a:t>
            </a:r>
            <a:r>
              <a:rPr lang="en-US" sz="3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3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(FT 43)</a:t>
            </a:r>
            <a:r>
              <a:rPr lang="en-US" sz="3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hr-HR" sz="30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sz="220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185B55D6-C7CD-444D-9138-921884D52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975" y="2911533"/>
            <a:ext cx="4165438" cy="21845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756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90"/>
    </mc:Choice>
    <mc:Fallback xmlns="">
      <p:transition spd="slow" advTm="15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0E41608-E091-4648-9B4D-C6BCF843B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894" y="1110038"/>
            <a:ext cx="5053844" cy="49302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2000" dirty="0">
                <a:latin typeface="Garamond" panose="02020404030301010803" pitchFamily="18" charset="0"/>
              </a:rPr>
              <a:t>Podtema: </a:t>
            </a:r>
            <a:r>
              <a:rPr lang="hr-HR" sz="2000" b="1" dirty="0">
                <a:latin typeface="Garamond" panose="02020404030301010803" pitchFamily="18" charset="0"/>
              </a:rPr>
              <a:t>Svi smo braća i sestre</a:t>
            </a:r>
          </a:p>
          <a:p>
            <a:pPr marL="0" indent="0">
              <a:buNone/>
            </a:pPr>
            <a:endParaRPr lang="hr-HR" sz="2000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hr-HR" sz="2000" dirty="0">
                <a:latin typeface="Garamond" panose="02020404030301010803" pitchFamily="18" charset="0"/>
              </a:rPr>
              <a:t>OŠ KV C.1.2. </a:t>
            </a:r>
          </a:p>
          <a:p>
            <a:pPr marL="0" indent="0">
              <a:buNone/>
            </a:pPr>
            <a:r>
              <a:rPr lang="hr-HR" sz="2000" dirty="0">
                <a:latin typeface="Garamond" panose="02020404030301010803" pitchFamily="18" charset="0"/>
              </a:rPr>
              <a:t>Učenik poštuje pravila dobroga ponašanja u obitelji i razredu, prepoznaje školu kao mjesto susreta, zajedništva, radosti i učenja.</a:t>
            </a:r>
          </a:p>
          <a:p>
            <a:pPr marL="0" indent="0">
              <a:buNone/>
            </a:pPr>
            <a:endParaRPr lang="hr-HR" sz="2000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hr-HR" sz="2000" dirty="0">
                <a:latin typeface="Garamond" panose="02020404030301010803" pitchFamily="18" charset="0"/>
              </a:rPr>
              <a:t>Ishodi aktivnosti: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hr-HR" sz="2000" dirty="0">
                <a:latin typeface="Garamond" panose="02020404030301010803" pitchFamily="18" charset="0"/>
              </a:rPr>
              <a:t> izraziti stav poštovanja prema ljudima oko sebe 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hr-HR" sz="2000" dirty="0">
                <a:latin typeface="Garamond" panose="02020404030301010803" pitchFamily="18" charset="0"/>
              </a:rPr>
              <a:t> kreirati svoj znak lijepog ponašanja u prijateljstvu.</a:t>
            </a:r>
          </a:p>
          <a:p>
            <a:pPr marL="0" indent="0">
              <a:buNone/>
            </a:pPr>
            <a:endParaRPr lang="hr-HR" sz="1800" i="1" dirty="0">
              <a:solidFill>
                <a:schemeClr val="accent1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DCF7DEBA-BA53-446F-81E1-6CB990C5F4DE}"/>
              </a:ext>
            </a:extLst>
          </p:cNvPr>
          <p:cNvSpPr txBox="1"/>
          <p:nvPr/>
        </p:nvSpPr>
        <p:spPr>
          <a:xfrm>
            <a:off x="6566570" y="1276291"/>
            <a:ext cx="4391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>
                <a:solidFill>
                  <a:schemeClr val="accent1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Aktivnost:</a:t>
            </a:r>
            <a:r>
              <a:rPr lang="hr-HR" sz="2000" dirty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m</a:t>
            </a:r>
            <a:r>
              <a:rPr lang="hr-HR" sz="2000" kern="12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etoda „estetskog transfera“ </a:t>
            </a:r>
            <a:endParaRPr lang="hr-HR" sz="2000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F1C76D7E-B8B8-4550-85F4-3B22379EA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6570" y="2188544"/>
            <a:ext cx="4211205" cy="352171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7060C89-1915-4370-9E98-2E6752803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66011" y="-1153298"/>
            <a:ext cx="381033" cy="41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8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48"/>
    </mc:Choice>
    <mc:Fallback xmlns="">
      <p:transition spd="slow" advTm="3504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030B2384-50B2-42FD-A0E0-295B7742E1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68970" y="608524"/>
            <a:ext cx="4678532" cy="5854015"/>
          </a:xfrm>
          <a:prstGeom prst="rect">
            <a:avLst/>
          </a:prstGeom>
        </p:spPr>
      </p:pic>
      <p:sp>
        <p:nvSpPr>
          <p:cNvPr id="2" name="Pravokutnik 1">
            <a:extLst>
              <a:ext uri="{FF2B5EF4-FFF2-40B4-BE49-F238E27FC236}">
                <a16:creationId xmlns:a16="http://schemas.microsoft.com/office/drawing/2014/main" id="{4C35C97E-3B79-46A6-BB46-C82C7040D1F7}"/>
              </a:ext>
            </a:extLst>
          </p:cNvPr>
          <p:cNvSpPr/>
          <p:nvPr/>
        </p:nvSpPr>
        <p:spPr>
          <a:xfrm>
            <a:off x="576040" y="920596"/>
            <a:ext cx="6525087" cy="46696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dirty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</a:t>
            </a:r>
            <a:r>
              <a:rPr lang="hr-HR" sz="2000" kern="12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etoda „estetskog transfera“</a:t>
            </a:r>
            <a:r>
              <a:rPr lang="en-US" sz="2000" kern="12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hr-HR" sz="2000" dirty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</a:t>
            </a:r>
            <a:r>
              <a:rPr lang="hr-HR" sz="2000" kern="12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astoji se od tri faze</a:t>
            </a:r>
            <a:r>
              <a:rPr lang="en-US" sz="2000" kern="12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(PRR)</a:t>
            </a:r>
            <a:r>
              <a:rPr lang="hr-HR" sz="2000" kern="12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sz="20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kern="12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1. </a:t>
            </a:r>
            <a:r>
              <a:rPr lang="hr-HR" sz="2000" b="1" kern="12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Percepcija</a:t>
            </a:r>
            <a:r>
              <a:rPr lang="en-US" sz="2000" b="1" kern="12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kern="12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hr-HR" sz="2000" kern="12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promatranje)</a:t>
            </a:r>
            <a:r>
              <a:rPr lang="en-US" sz="2000" kern="12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hr-HR" sz="2000" kern="12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– motivacija</a:t>
            </a:r>
            <a:endParaRPr lang="hr-HR" sz="20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kern="12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Prikaz slike</a:t>
            </a:r>
            <a:r>
              <a:rPr lang="hr-HR" sz="2000" dirty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ili </a:t>
            </a:r>
            <a:r>
              <a:rPr lang="hr-HR" sz="2000" kern="12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fotografije na temu prijateljstva uz poticajna pitanja.</a:t>
            </a:r>
            <a:endParaRPr lang="en-US" sz="2000" kern="1200" dirty="0">
              <a:solidFill>
                <a:srgbClr val="000000"/>
              </a:solidFill>
              <a:effectLst/>
              <a:latin typeface="Garamond" panose="02020404030301010803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2. </a:t>
            </a:r>
            <a:r>
              <a:rPr lang="hr-HR" sz="2000" b="1" kern="12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Recepcija</a:t>
            </a:r>
            <a:r>
              <a:rPr lang="en-US" sz="2000" b="1" kern="12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kern="12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hr-HR" sz="2000" kern="12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prijem)</a:t>
            </a:r>
            <a:r>
              <a:rPr lang="en-US" sz="2000" kern="12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hr-HR" sz="2000" kern="12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– obrada i produbljivanje sadržaja</a:t>
            </a:r>
            <a:endParaRPr lang="en-US" sz="2000" dirty="0"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kern="12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Razgovor o prikazanoj slici. Priča o prijateljstvu.</a:t>
            </a:r>
            <a:endParaRPr lang="en-US" sz="2000" dirty="0"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kern="12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hr-HR" sz="2000" b="1" kern="12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Reakcija</a:t>
            </a:r>
            <a:r>
              <a:rPr lang="hr-HR" sz="2000" kern="12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kern="12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hr-HR" sz="2000" kern="12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odgovor)</a:t>
            </a:r>
            <a:r>
              <a:rPr lang="en-US" sz="2000" kern="12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hr-HR" sz="2000" kern="12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– završni dio sata, zadatak i aktualizacija.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sz="2000" kern="1200" dirty="0">
              <a:solidFill>
                <a:srgbClr val="000000"/>
              </a:solidFill>
              <a:effectLst/>
              <a:latin typeface="Garamond" panose="02020404030301010803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b="1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Zadatak: </a:t>
            </a:r>
            <a:r>
              <a:rPr lang="hr-HR" sz="20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učenici crtaju svoju sliku,  koja ih asocira na prijateljstvo, komunikaciju s prijateljima ili crtaju svoj znak prijateljstva.</a:t>
            </a:r>
            <a:endParaRPr lang="hr-HR" sz="2000" dirty="0">
              <a:solidFill>
                <a:schemeClr val="tx1"/>
              </a:solidFill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587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201"/>
    </mc:Choice>
    <mc:Fallback xmlns="">
      <p:transition spd="slow" advTm="132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A05945C-2EA9-4D8E-87A7-CB8CA92F8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829" y="1027579"/>
            <a:ext cx="3599409" cy="1399737"/>
          </a:xfrm>
        </p:spPr>
        <p:txBody>
          <a:bodyPr>
            <a:noAutofit/>
          </a:bodyPr>
          <a:lstStyle/>
          <a:p>
            <a:pPr algn="ctr"/>
            <a:r>
              <a:rPr lang="hr-HR" sz="40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LJUBAV BEZ GRANICA</a:t>
            </a:r>
            <a:endParaRPr lang="hr-HR" sz="4000" dirty="0">
              <a:latin typeface="Garamond" panose="02020404030301010803" pitchFamily="18" charset="0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7CD6F0F-A104-4FF7-8809-9699B1703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1027579"/>
            <a:ext cx="6224335" cy="4956048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hr-HR" sz="3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“To je pitanje grubo, izravno i presudno. Kome si od njih sličan?….vrijednost prispodobe o dobrom </a:t>
            </a:r>
            <a:r>
              <a:rPr lang="hr-HR" sz="3000" dirty="0" err="1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Samarijancu</a:t>
            </a:r>
            <a:r>
              <a:rPr lang="hr-HR" sz="3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: ljubavi je nevažno dolazi li ranjeni brat odavde ili odande, jer ljubav kida okove koji nas jedne od drugih odvajaju i dijele, gradeći mostove… dao mu je prije svega nešto čime se u našem užurbanom svijetu jako škrtari: dao mu je svoje vrijeme</a:t>
            </a:r>
            <a:r>
              <a:rPr lang="en-US" sz="3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hr-HR" sz="3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(FT 62, 63)</a:t>
            </a:r>
            <a:r>
              <a:rPr lang="en-US" sz="3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hr-HR" sz="30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HR" sz="22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F5AB977-BF68-4EF7-A73A-9F67EE201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48" y="2840492"/>
            <a:ext cx="3599409" cy="26676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048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26"/>
    </mc:Choice>
    <mc:Fallback xmlns="">
      <p:transition spd="slow" advTm="43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|1.9|2|6|0.7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5|17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4|14.5|20.4|23.1|22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1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|1.8|2.5|2.3|1.9|2.3|1.5|1.8|2|1.5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.2|1.4|14|6.7|45.5|44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.9|1.6|4|5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3|19.2|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1176</TotalTime>
  <Words>1593</Words>
  <Application>Microsoft Office PowerPoint</Application>
  <PresentationFormat>Široki zaslon</PresentationFormat>
  <Paragraphs>158</Paragraphs>
  <Slides>28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Comic Sans MS</vt:lpstr>
      <vt:lpstr>Garamond</vt:lpstr>
      <vt:lpstr>Monotype Corsiva</vt:lpstr>
      <vt:lpstr>Wingdings</vt:lpstr>
      <vt:lpstr>Tema sustava Office</vt:lpstr>
      <vt:lpstr>PowerPoint prezentacija</vt:lpstr>
      <vt:lpstr>PowerPoint prezentacija</vt:lpstr>
      <vt:lpstr>PowerPoint prezentacija</vt:lpstr>
      <vt:lpstr> BRIGA ZA STARIJE </vt:lpstr>
      <vt:lpstr>1. razred</vt:lpstr>
      <vt:lpstr>KOMUNIKACIJA</vt:lpstr>
      <vt:lpstr>PowerPoint prezentacija</vt:lpstr>
      <vt:lpstr>PowerPoint prezentacija</vt:lpstr>
      <vt:lpstr>LJUBAV BEZ GRANICA</vt:lpstr>
      <vt:lpstr> 2. razred </vt:lpstr>
      <vt:lpstr>PowerPoint prezentacija</vt:lpstr>
      <vt:lpstr>LJUBAZNOST</vt:lpstr>
      <vt:lpstr>PowerPoint prezentacija</vt:lpstr>
      <vt:lpstr>PowerPoint prezentacija</vt:lpstr>
      <vt:lpstr>BRATSKA BESPLATNOST</vt:lpstr>
      <vt:lpstr> 3. razred </vt:lpstr>
      <vt:lpstr>SOLIDARNOST </vt:lpstr>
      <vt:lpstr>PowerPoint prezentacija</vt:lpstr>
      <vt:lpstr>PowerPoint prezentacija</vt:lpstr>
      <vt:lpstr>LJUDSKA PRAVA</vt:lpstr>
      <vt:lpstr>4. razred</vt:lpstr>
      <vt:lpstr>PowerPoint prezentacija</vt:lpstr>
      <vt:lpstr>PowerPoint prezentacija</vt:lpstr>
      <vt:lpstr>PowerPoint prezentacija</vt:lpstr>
      <vt:lpstr>IDENTITET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Izbor općeljudskih i socijalnih vrednota te njihova primjena u razrednoj nastavi vjeronauka</dc:title>
  <dc:creator>Renata Ruić</dc:creator>
  <cp:lastModifiedBy>Predstojnik</cp:lastModifiedBy>
  <cp:revision>182</cp:revision>
  <dcterms:created xsi:type="dcterms:W3CDTF">2021-04-28T07:43:02Z</dcterms:created>
  <dcterms:modified xsi:type="dcterms:W3CDTF">2021-06-07T10:35:42Z</dcterms:modified>
</cp:coreProperties>
</file>